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BF4FED-89E7-43B0-B33C-55120AB4AF4F}">
  <a:tblStyle styleId="{C4BF4FED-89E7-43B0-B33C-55120AB4AF4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4.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earch.creativecommons.org/photos/dfe12207-b0d2-4bed-8037-ff721e77c342" TargetMode="External"/><Relationship Id="rId3" Type="http://schemas.openxmlformats.org/officeDocument/2006/relationships/hyperlink" Target="https://www.flickr.com/photos/68401065@N08/23896866527" TargetMode="External"/><Relationship Id="rId4" Type="http://schemas.openxmlformats.org/officeDocument/2006/relationships/hyperlink" Target="https://www.flickr.com/photos/68401065@N08" TargetMode="External"/><Relationship Id="rId5" Type="http://schemas.openxmlformats.org/officeDocument/2006/relationships/hyperlink" Target="https://creativecommons.org/licenses/by-nc/2.0/?ref=ccsearch&amp;atype=rich"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nipstock.com/image/png-images-pngs-thinking-thinking-woman-2-png-70759"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8f678dc00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8f678dc00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90714de0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90714de0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fe6edf37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fe6edf37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01f7649f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01f7649f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01f7649f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01f7649f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fe15e88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fe15e88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8fe15e889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fe15e88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8fe6edf37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fe6edf37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8fe6edf37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fe6edf37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8fc225620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fc225620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fe6edf37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fe6edf37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8fe6edf37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8fe6edf37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8f9e44ae2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f9e44ae2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8f9e44ae2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f9e44ae2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8f9e44ae2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f9e44ae2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f9e44ae2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f9e44ae2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fe15e889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fe15e889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https://search.creativecommons.org/photos/dfe12207-b0d2-4bed-8037-ff721e77c342</a:t>
            </a:r>
            <a:endParaRPr/>
          </a:p>
          <a:p>
            <a:pPr indent="0" lvl="0" marL="0" rtl="0" algn="l">
              <a:spcBef>
                <a:spcPts val="0"/>
              </a:spcBef>
              <a:spcAft>
                <a:spcPts val="0"/>
              </a:spcAft>
              <a:buNone/>
            </a:pPr>
            <a:r>
              <a:rPr lang="en">
                <a:solidFill>
                  <a:srgbClr val="ED592F"/>
                </a:solidFill>
                <a:highlight>
                  <a:srgbClr val="FFFFFF"/>
                </a:highlight>
                <a:uFill>
                  <a:noFill/>
                </a:uFill>
                <a:hlinkClick r:id="rId3"/>
              </a:rPr>
              <a:t>"Young beautiful hipster woman standing crossed arms amidst nature and mountain ,Relaxing concept"</a:t>
            </a:r>
            <a:r>
              <a:rPr lang="en">
                <a:solidFill>
                  <a:srgbClr val="333333"/>
                </a:solidFill>
                <a:highlight>
                  <a:srgbClr val="FFFFFF"/>
                </a:highlight>
              </a:rPr>
              <a:t> by </a:t>
            </a:r>
            <a:r>
              <a:rPr lang="en">
                <a:solidFill>
                  <a:srgbClr val="ED592F"/>
                </a:solidFill>
                <a:highlight>
                  <a:srgbClr val="FFFFFF"/>
                </a:highlight>
                <a:uFill>
                  <a:noFill/>
                </a:uFill>
                <a:hlinkClick r:id="rId4"/>
              </a:rPr>
              <a:t>Orange Weekends</a:t>
            </a:r>
            <a:r>
              <a:rPr lang="en">
                <a:solidFill>
                  <a:srgbClr val="333333"/>
                </a:solidFill>
                <a:highlight>
                  <a:srgbClr val="FFFFFF"/>
                </a:highlight>
              </a:rPr>
              <a:t> is licensed under </a:t>
            </a:r>
            <a:r>
              <a:rPr lang="en">
                <a:solidFill>
                  <a:srgbClr val="ED592F"/>
                </a:solidFill>
                <a:highlight>
                  <a:srgbClr val="FFFFFF"/>
                </a:highlight>
                <a:uFill>
                  <a:noFill/>
                </a:uFill>
                <a:hlinkClick r:id="rId5"/>
              </a:rPr>
              <a:t>CC BY-NC 2.0</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8f9e44ae2c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f9e44ae2c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8f678dc0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f678dc0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90949435ff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90949435ff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90949435ff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90949435ff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8fe6edf37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fe6edf37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https://snipstock.com/image/png-images-pngs-thinking-thinking-woman-2-png-70759</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0949435ff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90949435ff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90949435ff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90949435ff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90949435ff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90949435ff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90949435f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90949435f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90949435ff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90949435ff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90949435f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90949435f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90949435ff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90949435ff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8fe6edf37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fe6edf37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0949435ff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90949435ff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ctrTitle"/>
          </p:nvPr>
        </p:nvSpPr>
        <p:spPr>
          <a:xfrm>
            <a:off x="3562350" y="1163525"/>
            <a:ext cx="4781700" cy="25074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3600"/>
              <a:buNone/>
              <a:defRPr sz="3600">
                <a:solidFill>
                  <a:schemeClr val="dk1"/>
                </a:solidFill>
              </a:defRPr>
            </a:lvl1pPr>
            <a:lvl2pPr lvl="1" rtl="0" algn="l">
              <a:lnSpc>
                <a:spcPct val="100000"/>
              </a:lnSpc>
              <a:spcBef>
                <a:spcPts val="0"/>
              </a:spcBef>
              <a:spcAft>
                <a:spcPts val="0"/>
              </a:spcAft>
              <a:buClr>
                <a:schemeClr val="dk1"/>
              </a:buClr>
              <a:buSzPts val="3600"/>
              <a:buNone/>
              <a:defRPr sz="3600">
                <a:solidFill>
                  <a:schemeClr val="dk1"/>
                </a:solidFill>
              </a:defRPr>
            </a:lvl2pPr>
            <a:lvl3pPr lvl="2" rtl="0" algn="l">
              <a:lnSpc>
                <a:spcPct val="100000"/>
              </a:lnSpc>
              <a:spcBef>
                <a:spcPts val="0"/>
              </a:spcBef>
              <a:spcAft>
                <a:spcPts val="0"/>
              </a:spcAft>
              <a:buClr>
                <a:schemeClr val="dk1"/>
              </a:buClr>
              <a:buSzPts val="3600"/>
              <a:buNone/>
              <a:defRPr sz="3600">
                <a:solidFill>
                  <a:schemeClr val="dk1"/>
                </a:solidFill>
              </a:defRPr>
            </a:lvl3pPr>
            <a:lvl4pPr lvl="3" rtl="0" algn="l">
              <a:lnSpc>
                <a:spcPct val="100000"/>
              </a:lnSpc>
              <a:spcBef>
                <a:spcPts val="0"/>
              </a:spcBef>
              <a:spcAft>
                <a:spcPts val="0"/>
              </a:spcAft>
              <a:buClr>
                <a:schemeClr val="dk1"/>
              </a:buClr>
              <a:buSzPts val="3600"/>
              <a:buNone/>
              <a:defRPr sz="3600">
                <a:solidFill>
                  <a:schemeClr val="dk1"/>
                </a:solidFill>
              </a:defRPr>
            </a:lvl4pPr>
            <a:lvl5pPr lvl="4" rtl="0" algn="l">
              <a:lnSpc>
                <a:spcPct val="100000"/>
              </a:lnSpc>
              <a:spcBef>
                <a:spcPts val="0"/>
              </a:spcBef>
              <a:spcAft>
                <a:spcPts val="0"/>
              </a:spcAft>
              <a:buClr>
                <a:schemeClr val="dk1"/>
              </a:buClr>
              <a:buSzPts val="3600"/>
              <a:buNone/>
              <a:defRPr sz="3600">
                <a:solidFill>
                  <a:schemeClr val="dk1"/>
                </a:solidFill>
              </a:defRPr>
            </a:lvl5pPr>
            <a:lvl6pPr lvl="5" rtl="0" algn="l">
              <a:lnSpc>
                <a:spcPct val="100000"/>
              </a:lnSpc>
              <a:spcBef>
                <a:spcPts val="0"/>
              </a:spcBef>
              <a:spcAft>
                <a:spcPts val="0"/>
              </a:spcAft>
              <a:buClr>
                <a:schemeClr val="dk1"/>
              </a:buClr>
              <a:buSzPts val="3600"/>
              <a:buNone/>
              <a:defRPr sz="3600">
                <a:solidFill>
                  <a:schemeClr val="dk1"/>
                </a:solidFill>
              </a:defRPr>
            </a:lvl6pPr>
            <a:lvl7pPr lvl="6" rtl="0" algn="l">
              <a:lnSpc>
                <a:spcPct val="100000"/>
              </a:lnSpc>
              <a:spcBef>
                <a:spcPts val="0"/>
              </a:spcBef>
              <a:spcAft>
                <a:spcPts val="0"/>
              </a:spcAft>
              <a:buClr>
                <a:schemeClr val="dk1"/>
              </a:buClr>
              <a:buSzPts val="3600"/>
              <a:buNone/>
              <a:defRPr sz="3600">
                <a:solidFill>
                  <a:schemeClr val="dk1"/>
                </a:solidFill>
              </a:defRPr>
            </a:lvl7pPr>
            <a:lvl8pPr lvl="7" rtl="0" algn="l">
              <a:lnSpc>
                <a:spcPct val="100000"/>
              </a:lnSpc>
              <a:spcBef>
                <a:spcPts val="0"/>
              </a:spcBef>
              <a:spcAft>
                <a:spcPts val="0"/>
              </a:spcAft>
              <a:buClr>
                <a:schemeClr val="dk1"/>
              </a:buClr>
              <a:buSzPts val="3600"/>
              <a:buNone/>
              <a:defRPr sz="3600">
                <a:solidFill>
                  <a:schemeClr val="dk1"/>
                </a:solidFill>
              </a:defRPr>
            </a:lvl8pPr>
            <a:lvl9pPr lvl="8" rtl="0" algn="l">
              <a:lnSpc>
                <a:spcPct val="100000"/>
              </a:lnSpc>
              <a:spcBef>
                <a:spcPts val="0"/>
              </a:spcBef>
              <a:spcAft>
                <a:spcPts val="0"/>
              </a:spcAft>
              <a:buClr>
                <a:schemeClr val="dk1"/>
              </a:buClr>
              <a:buSzPts val="3600"/>
              <a:buNone/>
              <a:defRPr sz="3600">
                <a:solidFill>
                  <a:schemeClr val="dk1"/>
                </a:solidFill>
              </a:defRPr>
            </a:lvl9pPr>
          </a:lstStyle>
          <a:p/>
        </p:txBody>
      </p:sp>
      <p:sp>
        <p:nvSpPr>
          <p:cNvPr id="53" name="Google Shape;53;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bg>
      <p:bgPr>
        <a:solidFill>
          <a:srgbClr val="FFFFFF"/>
        </a:solidFill>
      </p:bgPr>
    </p:bg>
    <p:spTree>
      <p:nvGrpSpPr>
        <p:cNvPr id="54" name="Shape 54"/>
        <p:cNvGrpSpPr/>
        <p:nvPr/>
      </p:nvGrpSpPr>
      <p:grpSpPr>
        <a:xfrm>
          <a:off x="0" y="0"/>
          <a:ext cx="0" cy="0"/>
          <a:chOff x="0" y="0"/>
          <a:chExt cx="0" cy="0"/>
        </a:xfrm>
      </p:grpSpPr>
      <p:sp>
        <p:nvSpPr>
          <p:cNvPr id="55" name="Google Shape;55;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0" y="0"/>
            <a:ext cx="3809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4269750" y="913500"/>
            <a:ext cx="4202700" cy="3316500"/>
          </a:xfrm>
          <a:prstGeom prst="rect">
            <a:avLst/>
          </a:prstGeom>
          <a:noFill/>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3600"/>
              <a:buNone/>
              <a:defRPr sz="3600">
                <a:solidFill>
                  <a:schemeClr val="dk1"/>
                </a:solidFill>
              </a:defRPr>
            </a:lvl1pPr>
            <a:lvl2pPr lvl="1" rtl="0" algn="l">
              <a:lnSpc>
                <a:spcPct val="100000"/>
              </a:lnSpc>
              <a:spcBef>
                <a:spcPts val="0"/>
              </a:spcBef>
              <a:spcAft>
                <a:spcPts val="0"/>
              </a:spcAft>
              <a:buClr>
                <a:schemeClr val="dk1"/>
              </a:buClr>
              <a:buSzPts val="3600"/>
              <a:buNone/>
              <a:defRPr sz="3600">
                <a:solidFill>
                  <a:schemeClr val="dk1"/>
                </a:solidFill>
              </a:defRPr>
            </a:lvl2pPr>
            <a:lvl3pPr lvl="2" rtl="0" algn="l">
              <a:lnSpc>
                <a:spcPct val="100000"/>
              </a:lnSpc>
              <a:spcBef>
                <a:spcPts val="0"/>
              </a:spcBef>
              <a:spcAft>
                <a:spcPts val="0"/>
              </a:spcAft>
              <a:buClr>
                <a:schemeClr val="dk1"/>
              </a:buClr>
              <a:buSzPts val="3600"/>
              <a:buNone/>
              <a:defRPr sz="3600">
                <a:solidFill>
                  <a:schemeClr val="dk1"/>
                </a:solidFill>
              </a:defRPr>
            </a:lvl3pPr>
            <a:lvl4pPr lvl="3" rtl="0" algn="l">
              <a:lnSpc>
                <a:spcPct val="100000"/>
              </a:lnSpc>
              <a:spcBef>
                <a:spcPts val="0"/>
              </a:spcBef>
              <a:spcAft>
                <a:spcPts val="0"/>
              </a:spcAft>
              <a:buClr>
                <a:schemeClr val="dk1"/>
              </a:buClr>
              <a:buSzPts val="3600"/>
              <a:buNone/>
              <a:defRPr sz="3600">
                <a:solidFill>
                  <a:schemeClr val="dk1"/>
                </a:solidFill>
              </a:defRPr>
            </a:lvl4pPr>
            <a:lvl5pPr lvl="4" rtl="0" algn="l">
              <a:lnSpc>
                <a:spcPct val="100000"/>
              </a:lnSpc>
              <a:spcBef>
                <a:spcPts val="0"/>
              </a:spcBef>
              <a:spcAft>
                <a:spcPts val="0"/>
              </a:spcAft>
              <a:buClr>
                <a:schemeClr val="dk1"/>
              </a:buClr>
              <a:buSzPts val="3600"/>
              <a:buNone/>
              <a:defRPr sz="3600">
                <a:solidFill>
                  <a:schemeClr val="dk1"/>
                </a:solidFill>
              </a:defRPr>
            </a:lvl5pPr>
            <a:lvl6pPr lvl="5" rtl="0" algn="l">
              <a:lnSpc>
                <a:spcPct val="100000"/>
              </a:lnSpc>
              <a:spcBef>
                <a:spcPts val="0"/>
              </a:spcBef>
              <a:spcAft>
                <a:spcPts val="0"/>
              </a:spcAft>
              <a:buClr>
                <a:schemeClr val="dk1"/>
              </a:buClr>
              <a:buSzPts val="3600"/>
              <a:buNone/>
              <a:defRPr sz="3600">
                <a:solidFill>
                  <a:schemeClr val="dk1"/>
                </a:solidFill>
              </a:defRPr>
            </a:lvl6pPr>
            <a:lvl7pPr lvl="6" rtl="0" algn="l">
              <a:lnSpc>
                <a:spcPct val="100000"/>
              </a:lnSpc>
              <a:spcBef>
                <a:spcPts val="0"/>
              </a:spcBef>
              <a:spcAft>
                <a:spcPts val="0"/>
              </a:spcAft>
              <a:buClr>
                <a:schemeClr val="dk1"/>
              </a:buClr>
              <a:buSzPts val="3600"/>
              <a:buNone/>
              <a:defRPr sz="3600">
                <a:solidFill>
                  <a:schemeClr val="dk1"/>
                </a:solidFill>
              </a:defRPr>
            </a:lvl7pPr>
            <a:lvl8pPr lvl="7" rtl="0" algn="l">
              <a:lnSpc>
                <a:spcPct val="100000"/>
              </a:lnSpc>
              <a:spcBef>
                <a:spcPts val="0"/>
              </a:spcBef>
              <a:spcAft>
                <a:spcPts val="0"/>
              </a:spcAft>
              <a:buClr>
                <a:schemeClr val="dk1"/>
              </a:buClr>
              <a:buSzPts val="3600"/>
              <a:buNone/>
              <a:defRPr sz="3600">
                <a:solidFill>
                  <a:schemeClr val="dk1"/>
                </a:solidFill>
              </a:defRPr>
            </a:lvl8pPr>
            <a:lvl9pPr lvl="8" rtl="0" algn="l">
              <a:lnSpc>
                <a:spcPct val="100000"/>
              </a:lnSpc>
              <a:spcBef>
                <a:spcPts val="0"/>
              </a:spcBef>
              <a:spcAft>
                <a:spcPts val="0"/>
              </a:spcAft>
              <a:buClr>
                <a:schemeClr val="dk1"/>
              </a:buClr>
              <a:buSzPts val="3600"/>
              <a:buNone/>
              <a:defRPr sz="3600">
                <a:solidFill>
                  <a:schemeClr val="dk1"/>
                </a:solidFill>
              </a:defRPr>
            </a:lvl9pPr>
          </a:lstStyle>
          <a:p/>
        </p:txBody>
      </p:sp>
      <p:sp>
        <p:nvSpPr>
          <p:cNvPr id="58" name="Google Shape;58;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s://github.com/sofiasikandar1/teamlovelace" TargetMode="External"/><Relationship Id="rId4" Type="http://schemas.openxmlformats.org/officeDocument/2006/relationships/hyperlink" Target="https://github.com/sofiasikandar1/teamlovelace/blob/master/map_my_risk_codes.ipynb"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9.png"/><Relationship Id="rId5" Type="http://schemas.openxmlformats.org/officeDocument/2006/relationships/hyperlink" Target="https://public.tableau.com/profile/hieu7907#!/vizhome/PredictedCOVID-19TransmissionRate/PredictedCOVID-19TransmissionRateR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hyperlink" Target="https://www.cdc.gov/coronavirus/2019-ncov/cases-updates/cases-in-us.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jp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drive.google.com/file/d/1NItAiXI_1PMn-ltVAlnxDIZ5Osq8dmRo/view?usp=sharing" TargetMode="External"/><Relationship Id="rId4" Type="http://schemas.openxmlformats.org/officeDocument/2006/relationships/hyperlink" Target="https://public.tableau.com/profile/hieu7907#!/vizhome/PredictedCOVID-19TransmissionRate/PredictedCOVID-19TransmissionRateRt" TargetMode="External"/><Relationship Id="rId5" Type="http://schemas.openxmlformats.org/officeDocument/2006/relationships/hyperlink" Target="https://github.com/sofiasikandar1/teamlovelace" TargetMode="External"/><Relationship Id="rId6"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30.jpg"/><Relationship Id="rId6" Type="http://schemas.openxmlformats.org/officeDocument/2006/relationships/image" Target="../media/image22.jpg"/><Relationship Id="rId7" Type="http://schemas.openxmlformats.org/officeDocument/2006/relationships/image" Target="../media/image21.jpg"/><Relationship Id="rId8"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5"/>
          <p:cNvSpPr txBox="1"/>
          <p:nvPr/>
        </p:nvSpPr>
        <p:spPr>
          <a:xfrm>
            <a:off x="585775" y="3699450"/>
            <a:ext cx="8289000" cy="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p>
          <a:p>
            <a:pPr indent="0" lvl="0" marL="0" rtl="0" algn="ctr">
              <a:spcBef>
                <a:spcPts val="0"/>
              </a:spcBef>
              <a:spcAft>
                <a:spcPts val="0"/>
              </a:spcAft>
              <a:buNone/>
            </a:pPr>
            <a:r>
              <a:rPr lang="en"/>
              <a:t>Team Ada Lovelace: </a:t>
            </a:r>
            <a:r>
              <a:rPr lang="en"/>
              <a:t>Sofia Sikandar, Arias Hathaway, Hieu Dinh, Gabriela Trindade, Fiona Tan</a:t>
            </a:r>
            <a:endParaRPr/>
          </a:p>
          <a:p>
            <a:pPr indent="0" lvl="0" marL="0" rtl="0" algn="ctr">
              <a:spcBef>
                <a:spcPts val="0"/>
              </a:spcBef>
              <a:spcAft>
                <a:spcPts val="0"/>
              </a:spcAft>
              <a:buNone/>
            </a:pPr>
            <a:r>
              <a:rPr lang="en" sz="1200"/>
              <a:t>GitHub Repository: </a:t>
            </a:r>
            <a:r>
              <a:rPr lang="en" sz="1200" u="sng">
                <a:solidFill>
                  <a:schemeClr val="hlink"/>
                </a:solidFill>
                <a:hlinkClick r:id="rId3"/>
              </a:rPr>
              <a:t>https://github.com/sofiasikandar1/teamlovelace</a:t>
            </a:r>
            <a:endParaRPr sz="1200"/>
          </a:p>
          <a:p>
            <a:pPr indent="0" lvl="0" marL="0" rtl="0" algn="ctr">
              <a:spcBef>
                <a:spcPts val="0"/>
              </a:spcBef>
              <a:spcAft>
                <a:spcPts val="0"/>
              </a:spcAft>
              <a:buNone/>
            </a:pPr>
            <a:r>
              <a:rPr lang="en" sz="1200"/>
              <a:t>Main Jupyter Script: </a:t>
            </a:r>
            <a:r>
              <a:rPr lang="en" sz="1200" u="sng">
                <a:solidFill>
                  <a:schemeClr val="hlink"/>
                </a:solidFill>
                <a:hlinkClick r:id="rId4"/>
              </a:rPr>
              <a:t>https://github.com/sofiasikandar1/teamlovelace/blob/master/map_my_risk_codes.ipynb</a:t>
            </a:r>
            <a:endParaRPr sz="1200"/>
          </a:p>
        </p:txBody>
      </p:sp>
      <p:pic>
        <p:nvPicPr>
          <p:cNvPr id="64" name="Google Shape;64;p15"/>
          <p:cNvPicPr preferRelativeResize="0"/>
          <p:nvPr/>
        </p:nvPicPr>
        <p:blipFill>
          <a:blip r:embed="rId5">
            <a:alphaModFix/>
          </a:blip>
          <a:stretch>
            <a:fillRect/>
          </a:stretch>
        </p:blipFill>
        <p:spPr>
          <a:xfrm>
            <a:off x="2700250" y="1371225"/>
            <a:ext cx="3743524" cy="2800551"/>
          </a:xfrm>
          <a:prstGeom prst="rect">
            <a:avLst/>
          </a:prstGeom>
          <a:noFill/>
          <a:ln>
            <a:noFill/>
          </a:ln>
        </p:spPr>
      </p:pic>
      <p:sp>
        <p:nvSpPr>
          <p:cNvPr id="65" name="Google Shape;65;p15"/>
          <p:cNvSpPr txBox="1"/>
          <p:nvPr/>
        </p:nvSpPr>
        <p:spPr>
          <a:xfrm>
            <a:off x="-115062" y="252475"/>
            <a:ext cx="9374100" cy="78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t>Battling the Disruption of Daily Lives </a:t>
            </a:r>
            <a:endParaRPr sz="2600"/>
          </a:p>
          <a:p>
            <a:pPr indent="0" lvl="0" marL="0" rtl="0" algn="ctr">
              <a:spcBef>
                <a:spcPts val="0"/>
              </a:spcBef>
              <a:spcAft>
                <a:spcPts val="0"/>
              </a:spcAft>
              <a:buNone/>
            </a:pPr>
            <a:r>
              <a:rPr lang="en" sz="2600"/>
              <a:t>with a Smarter Solution</a:t>
            </a:r>
            <a:endParaRPr sz="2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4"/>
          <p:cNvPicPr preferRelativeResize="0"/>
          <p:nvPr/>
        </p:nvPicPr>
        <p:blipFill rotWithShape="1">
          <a:blip r:embed="rId3">
            <a:alphaModFix/>
          </a:blip>
          <a:srcRect b="0" l="0" r="26583" t="0"/>
          <a:stretch/>
        </p:blipFill>
        <p:spPr>
          <a:xfrm>
            <a:off x="965500" y="376325"/>
            <a:ext cx="5463876" cy="4718425"/>
          </a:xfrm>
          <a:prstGeom prst="rect">
            <a:avLst/>
          </a:prstGeom>
          <a:noFill/>
          <a:ln>
            <a:noFill/>
          </a:ln>
        </p:spPr>
      </p:pic>
      <p:sp>
        <p:nvSpPr>
          <p:cNvPr id="131" name="Google Shape;131;p24"/>
          <p:cNvSpPr txBox="1"/>
          <p:nvPr>
            <p:ph type="title"/>
          </p:nvPr>
        </p:nvSpPr>
        <p:spPr>
          <a:xfrm>
            <a:off x="347700" y="76200"/>
            <a:ext cx="8948700" cy="57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Application Pipeline</a:t>
            </a:r>
            <a:endParaRPr/>
          </a:p>
        </p:txBody>
      </p:sp>
      <p:pic>
        <p:nvPicPr>
          <p:cNvPr id="132" name="Google Shape;132;p24"/>
          <p:cNvPicPr preferRelativeResize="0"/>
          <p:nvPr/>
        </p:nvPicPr>
        <p:blipFill rotWithShape="1">
          <a:blip r:embed="rId4">
            <a:alphaModFix/>
          </a:blip>
          <a:srcRect b="0" l="0" r="9592" t="0"/>
          <a:stretch/>
        </p:blipFill>
        <p:spPr>
          <a:xfrm>
            <a:off x="6617325" y="2245275"/>
            <a:ext cx="919875" cy="791375"/>
          </a:xfrm>
          <a:prstGeom prst="rect">
            <a:avLst/>
          </a:prstGeom>
          <a:noFill/>
          <a:ln>
            <a:noFill/>
          </a:ln>
        </p:spPr>
      </p:pic>
      <p:cxnSp>
        <p:nvCxnSpPr>
          <p:cNvPr id="133" name="Google Shape;133;p24"/>
          <p:cNvCxnSpPr/>
          <p:nvPr/>
        </p:nvCxnSpPr>
        <p:spPr>
          <a:xfrm>
            <a:off x="5568825" y="2690450"/>
            <a:ext cx="1048500" cy="9900"/>
          </a:xfrm>
          <a:prstGeom prst="straightConnector1">
            <a:avLst/>
          </a:prstGeom>
          <a:noFill/>
          <a:ln cap="flat" cmpd="sng" w="19050">
            <a:solidFill>
              <a:srgbClr val="000000"/>
            </a:solidFill>
            <a:prstDash val="solid"/>
            <a:round/>
            <a:headEnd len="med" w="med" type="none"/>
            <a:tailEnd len="med" w="med" type="triangle"/>
          </a:ln>
        </p:spPr>
      </p:cxnSp>
      <p:sp>
        <p:nvSpPr>
          <p:cNvPr id="134" name="Google Shape;134;p24"/>
          <p:cNvSpPr txBox="1"/>
          <p:nvPr/>
        </p:nvSpPr>
        <p:spPr>
          <a:xfrm>
            <a:off x="6617365" y="2960450"/>
            <a:ext cx="919800" cy="5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Amazon Sagemaker</a:t>
            </a:r>
            <a:endParaRPr sz="900"/>
          </a:p>
        </p:txBody>
      </p:sp>
      <p:sp>
        <p:nvSpPr>
          <p:cNvPr id="135" name="Google Shape;135;p24"/>
          <p:cNvSpPr/>
          <p:nvPr/>
        </p:nvSpPr>
        <p:spPr>
          <a:xfrm>
            <a:off x="689100" y="655500"/>
            <a:ext cx="7765800" cy="434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2933250" y="146700"/>
            <a:ext cx="5607201" cy="4817451"/>
          </a:xfrm>
          <a:prstGeom prst="rect">
            <a:avLst/>
          </a:prstGeom>
          <a:noFill/>
          <a:ln>
            <a:noFill/>
          </a:ln>
        </p:spPr>
      </p:pic>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Data Sources</a:t>
            </a:r>
            <a:endParaRPr>
              <a:solidFill>
                <a:srgbClr val="000000"/>
              </a:solidFill>
            </a:endParaRPr>
          </a:p>
        </p:txBody>
      </p:sp>
      <p:pic>
        <p:nvPicPr>
          <p:cNvPr id="142" name="Google Shape;142;p25"/>
          <p:cNvPicPr preferRelativeResize="0"/>
          <p:nvPr/>
        </p:nvPicPr>
        <p:blipFill>
          <a:blip r:embed="rId4">
            <a:alphaModFix/>
          </a:blip>
          <a:stretch>
            <a:fillRect/>
          </a:stretch>
        </p:blipFill>
        <p:spPr>
          <a:xfrm>
            <a:off x="7603850" y="3991308"/>
            <a:ext cx="1540151" cy="11521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6"/>
          <p:cNvPicPr preferRelativeResize="0"/>
          <p:nvPr/>
        </p:nvPicPr>
        <p:blipFill>
          <a:blip r:embed="rId3">
            <a:alphaModFix/>
          </a:blip>
          <a:stretch>
            <a:fillRect/>
          </a:stretch>
        </p:blipFill>
        <p:spPr>
          <a:xfrm>
            <a:off x="7968950" y="4223625"/>
            <a:ext cx="1125600" cy="842075"/>
          </a:xfrm>
          <a:prstGeom prst="rect">
            <a:avLst/>
          </a:prstGeom>
          <a:noFill/>
          <a:ln>
            <a:noFill/>
          </a:ln>
        </p:spPr>
      </p:pic>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a:t>
            </a:r>
            <a:endParaRPr/>
          </a:p>
        </p:txBody>
      </p:sp>
      <p:graphicFrame>
        <p:nvGraphicFramePr>
          <p:cNvPr id="149" name="Google Shape;149;p26"/>
          <p:cNvGraphicFramePr/>
          <p:nvPr/>
        </p:nvGraphicFramePr>
        <p:xfrm>
          <a:off x="311700" y="1299150"/>
          <a:ext cx="3000000" cy="3000000"/>
        </p:xfrm>
        <a:graphic>
          <a:graphicData uri="http://schemas.openxmlformats.org/drawingml/2006/table">
            <a:tbl>
              <a:tblPr>
                <a:noFill/>
                <a:tableStyleId>{C4BF4FED-89E7-43B0-B33C-55120AB4AF4F}</a:tableStyleId>
              </a:tblPr>
              <a:tblGrid>
                <a:gridCol w="3019500"/>
                <a:gridCol w="2018425"/>
                <a:gridCol w="3346575"/>
              </a:tblGrid>
              <a:tr h="454700">
                <a:tc>
                  <a:txBody>
                    <a:bodyPr/>
                    <a:lstStyle/>
                    <a:p>
                      <a:pPr indent="0" lvl="0" marL="0" rtl="0" algn="ctr">
                        <a:spcBef>
                          <a:spcPts val="0"/>
                        </a:spcBef>
                        <a:spcAft>
                          <a:spcPts val="0"/>
                        </a:spcAft>
                        <a:buNone/>
                      </a:pPr>
                      <a:r>
                        <a:rPr lang="en">
                          <a:solidFill>
                            <a:schemeClr val="dk1"/>
                          </a:solidFill>
                        </a:rPr>
                        <a:t>Data source</a:t>
                      </a:r>
                      <a:endParaRPr/>
                    </a:p>
                  </a:txBody>
                  <a:tcPr marT="91425" marB="91425" marR="91425" marL="91425"/>
                </a:tc>
                <a:tc>
                  <a:txBody>
                    <a:bodyPr/>
                    <a:lstStyle/>
                    <a:p>
                      <a:pPr indent="0" lvl="0" marL="0" marR="0" rtl="0" algn="ctr">
                        <a:lnSpc>
                          <a:spcPct val="100000"/>
                        </a:lnSpc>
                        <a:spcBef>
                          <a:spcPts val="0"/>
                        </a:spcBef>
                        <a:spcAft>
                          <a:spcPts val="0"/>
                        </a:spcAft>
                        <a:buNone/>
                      </a:pPr>
                      <a:r>
                        <a:rPr lang="en">
                          <a:solidFill>
                            <a:schemeClr val="dk1"/>
                          </a:solidFill>
                        </a:rPr>
                        <a:t>Features</a:t>
                      </a:r>
                      <a:endParaRPr>
                        <a:solidFill>
                          <a:schemeClr val="dk1"/>
                        </a:solidFill>
                      </a:endParaRPr>
                    </a:p>
                  </a:txBody>
                  <a:tcPr marT="91425" marB="91425" marR="91425" marL="91425"/>
                </a:tc>
                <a:tc>
                  <a:txBody>
                    <a:bodyPr/>
                    <a:lstStyle/>
                    <a:p>
                      <a:pPr indent="0" lvl="0" marL="0" marR="0" rtl="0" algn="ctr">
                        <a:lnSpc>
                          <a:spcPct val="100000"/>
                        </a:lnSpc>
                        <a:spcBef>
                          <a:spcPts val="0"/>
                        </a:spcBef>
                        <a:spcAft>
                          <a:spcPts val="0"/>
                        </a:spcAft>
                        <a:buNone/>
                      </a:pPr>
                      <a:r>
                        <a:rPr lang="en">
                          <a:solidFill>
                            <a:schemeClr val="dk1"/>
                          </a:solidFill>
                        </a:rPr>
                        <a:t>Description</a:t>
                      </a:r>
                      <a:endParaRPr>
                        <a:solidFill>
                          <a:schemeClr val="dk1"/>
                        </a:solidFill>
                      </a:endParaRPr>
                    </a:p>
                  </a:txBody>
                  <a:tcPr marT="91425" marB="91425" marR="91425" marL="91425"/>
                </a:tc>
              </a:tr>
              <a:tr h="710325">
                <a:tc>
                  <a:txBody>
                    <a:bodyPr/>
                    <a:lstStyle/>
                    <a:p>
                      <a:pPr indent="0" lvl="0" marL="0" rtl="0" algn="l">
                        <a:spcBef>
                          <a:spcPts val="0"/>
                        </a:spcBef>
                        <a:spcAft>
                          <a:spcPts val="0"/>
                        </a:spcAft>
                        <a:buClr>
                          <a:schemeClr val="dk1"/>
                        </a:buClr>
                        <a:buSzPts val="1100"/>
                        <a:buFont typeface="Arial"/>
                        <a:buNone/>
                      </a:pPr>
                      <a:r>
                        <a:rPr lang="en">
                          <a:solidFill>
                            <a:schemeClr val="dk1"/>
                          </a:solidFill>
                        </a:rPr>
                        <a:t>COVID-19 U.S. Reopen &amp; Shut Down Status by State (NY Times &amp; Kaggle)</a:t>
                      </a:r>
                      <a:endParaRPr/>
                    </a:p>
                  </a:txBody>
                  <a:tcPr marT="91425" marB="91425" marR="91425" marL="91425"/>
                </a:tc>
                <a:tc>
                  <a:txBody>
                    <a:bodyPr/>
                    <a:lstStyle/>
                    <a:p>
                      <a:pPr indent="-292100" lvl="0" marL="457200" rtl="0" algn="l">
                        <a:spcBef>
                          <a:spcPts val="0"/>
                        </a:spcBef>
                        <a:spcAft>
                          <a:spcPts val="0"/>
                        </a:spcAft>
                        <a:buClr>
                          <a:srgbClr val="000000"/>
                        </a:buClr>
                        <a:buSzPts val="1000"/>
                        <a:buFont typeface="Roboto"/>
                        <a:buChar char="●"/>
                      </a:pPr>
                      <a:r>
                        <a:rPr lang="en" sz="1000">
                          <a:highlight>
                            <a:schemeClr val="lt1"/>
                          </a:highlight>
                          <a:latin typeface="Roboto"/>
                          <a:ea typeface="Roboto"/>
                          <a:cs typeface="Roboto"/>
                          <a:sym typeface="Roboto"/>
                        </a:rPr>
                        <a:t>Lockdown date</a:t>
                      </a:r>
                      <a:endParaRPr sz="1000">
                        <a:highlight>
                          <a:schemeClr val="lt1"/>
                        </a:highlight>
                        <a:latin typeface="Roboto"/>
                        <a:ea typeface="Roboto"/>
                        <a:cs typeface="Roboto"/>
                        <a:sym typeface="Roboto"/>
                      </a:endParaRPr>
                    </a:p>
                    <a:p>
                      <a:pPr indent="-292100" lvl="0" marL="457200" rtl="0" algn="l">
                        <a:spcBef>
                          <a:spcPts val="0"/>
                        </a:spcBef>
                        <a:spcAft>
                          <a:spcPts val="0"/>
                        </a:spcAft>
                        <a:buClr>
                          <a:srgbClr val="000000"/>
                        </a:buClr>
                        <a:buSzPts val="1000"/>
                        <a:buFont typeface="Roboto"/>
                        <a:buChar char="●"/>
                      </a:pPr>
                      <a:r>
                        <a:rPr lang="en" sz="1000">
                          <a:highlight>
                            <a:schemeClr val="lt1"/>
                          </a:highlight>
                          <a:latin typeface="Roboto"/>
                          <a:ea typeface="Roboto"/>
                          <a:cs typeface="Roboto"/>
                          <a:sym typeface="Roboto"/>
                        </a:rPr>
                        <a:t>Reopen Date</a:t>
                      </a:r>
                      <a:endParaRPr sz="1000">
                        <a:latin typeface="Roboto"/>
                        <a:ea typeface="Roboto"/>
                        <a:cs typeface="Roboto"/>
                        <a:sym typeface="Roboto"/>
                      </a:endParaRPr>
                    </a:p>
                    <a:p>
                      <a:pPr indent="0" lvl="0" marL="0" rtl="0" algn="l">
                        <a:spcBef>
                          <a:spcPts val="0"/>
                        </a:spcBef>
                        <a:spcAft>
                          <a:spcPts val="0"/>
                        </a:spcAft>
                        <a:buNone/>
                      </a:pPr>
                      <a:r>
                        <a:t/>
                      </a:r>
                      <a:endParaRPr sz="1000">
                        <a:highlight>
                          <a:srgbClr val="FFFFFF"/>
                        </a:highlight>
                        <a:latin typeface="Roboto"/>
                        <a:ea typeface="Roboto"/>
                        <a:cs typeface="Roboto"/>
                        <a:sym typeface="Roboto"/>
                      </a:endParaRPr>
                    </a:p>
                  </a:txBody>
                  <a:tcPr marT="91425" marB="91425" marR="91425" marL="91425"/>
                </a:tc>
                <a:tc>
                  <a:txBody>
                    <a:bodyPr/>
                    <a:lstStyle/>
                    <a:p>
                      <a:pPr indent="0" lvl="0" marL="457200" rtl="0" algn="l">
                        <a:spcBef>
                          <a:spcPts val="0"/>
                        </a:spcBef>
                        <a:spcAft>
                          <a:spcPts val="0"/>
                        </a:spcAft>
                        <a:buNone/>
                      </a:pPr>
                      <a:r>
                        <a:t/>
                      </a:r>
                      <a:endParaRPr sz="1000">
                        <a:solidFill>
                          <a:srgbClr val="202124"/>
                        </a:solidFill>
                        <a:highlight>
                          <a:schemeClr val="lt1"/>
                        </a:highlight>
                        <a:latin typeface="Roboto"/>
                        <a:ea typeface="Roboto"/>
                        <a:cs typeface="Roboto"/>
                        <a:sym typeface="Roboto"/>
                      </a:endParaRPr>
                    </a:p>
                    <a:p>
                      <a:pPr indent="0" lvl="0" marL="0" rtl="0" algn="l">
                        <a:spcBef>
                          <a:spcPts val="0"/>
                        </a:spcBef>
                        <a:spcAft>
                          <a:spcPts val="0"/>
                        </a:spcAft>
                        <a:buNone/>
                      </a:pPr>
                      <a:r>
                        <a:rPr lang="en" sz="1000">
                          <a:solidFill>
                            <a:schemeClr val="dk1"/>
                          </a:solidFill>
                          <a:latin typeface="Roboto"/>
                          <a:ea typeface="Roboto"/>
                          <a:cs typeface="Roboto"/>
                          <a:sym typeface="Roboto"/>
                        </a:rPr>
                        <a:t>Lockdown and reopen dates per state</a:t>
                      </a:r>
                      <a:endParaRPr sz="1000">
                        <a:solidFill>
                          <a:srgbClr val="202124"/>
                        </a:solidFill>
                        <a:highlight>
                          <a:schemeClr val="lt1"/>
                        </a:highlight>
                        <a:latin typeface="Roboto"/>
                        <a:ea typeface="Roboto"/>
                        <a:cs typeface="Roboto"/>
                        <a:sym typeface="Roboto"/>
                      </a:endParaRPr>
                    </a:p>
                  </a:txBody>
                  <a:tcPr marT="91425" marB="91425" marR="91425" marL="91425"/>
                </a:tc>
              </a:tr>
              <a:tr h="422950">
                <a:tc>
                  <a:txBody>
                    <a:bodyPr/>
                    <a:lstStyle/>
                    <a:p>
                      <a:pPr indent="0" lvl="0" marL="0" rtl="0" algn="l">
                        <a:spcBef>
                          <a:spcPts val="0"/>
                        </a:spcBef>
                        <a:spcAft>
                          <a:spcPts val="0"/>
                        </a:spcAft>
                        <a:buNone/>
                      </a:pPr>
                      <a:r>
                        <a:rPr lang="en">
                          <a:solidFill>
                            <a:schemeClr val="dk1"/>
                          </a:solidFill>
                        </a:rPr>
                        <a:t>Global Coronavirus (COVID-19) Data</a:t>
                      </a:r>
                      <a:endParaRPr/>
                    </a:p>
                  </a:txBody>
                  <a:tcPr marT="91425" marB="91425" marR="91425" marL="91425"/>
                </a:tc>
                <a:tc>
                  <a:txBody>
                    <a:bodyPr/>
                    <a:lstStyle/>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Population</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Cases</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Deaths</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Recovered</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Daily number of cases, deaths, recovered, active, tested, hospitalized, discharged, ICU</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txBody>
                  <a:tcPr marT="91425" marB="91425" marR="91425" marL="91425"/>
                </a:tc>
              </a:tr>
              <a:tr h="582975">
                <a:tc>
                  <a:txBody>
                    <a:bodyPr/>
                    <a:lstStyle/>
                    <a:p>
                      <a:pPr indent="0" lvl="0" marL="0" rtl="0" algn="l">
                        <a:spcBef>
                          <a:spcPts val="0"/>
                        </a:spcBef>
                        <a:spcAft>
                          <a:spcPts val="0"/>
                        </a:spcAft>
                        <a:buClr>
                          <a:schemeClr val="dk1"/>
                        </a:buClr>
                        <a:buSzPts val="1100"/>
                        <a:buFont typeface="Arial"/>
                        <a:buNone/>
                      </a:pPr>
                      <a:r>
                        <a:rPr lang="en">
                          <a:solidFill>
                            <a:schemeClr val="dk1"/>
                          </a:solidFill>
                        </a:rPr>
                        <a:t>COVID-19 Apple Mobility Trends Reports</a:t>
                      </a:r>
                      <a:endParaRPr/>
                    </a:p>
                  </a:txBody>
                  <a:tcPr marT="91425" marB="91425" marR="91425" marL="91425"/>
                </a:tc>
                <a:tc>
                  <a:txBody>
                    <a:bodyPr/>
                    <a:lstStyle/>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Mobility city driving</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Mobility city transit</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Mobility city walking</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Mobility county driving</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Daily relative volume of directions requests per country/region or city compared to a baseline volume on January 13th, 2020</a:t>
                      </a:r>
                      <a:endParaRPr sz="10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7"/>
          <p:cNvPicPr preferRelativeResize="0"/>
          <p:nvPr/>
        </p:nvPicPr>
        <p:blipFill>
          <a:blip r:embed="rId3">
            <a:alphaModFix/>
          </a:blip>
          <a:stretch>
            <a:fillRect/>
          </a:stretch>
        </p:blipFill>
        <p:spPr>
          <a:xfrm>
            <a:off x="8374500" y="4534611"/>
            <a:ext cx="813902" cy="608890"/>
          </a:xfrm>
          <a:prstGeom prst="rect">
            <a:avLst/>
          </a:prstGeom>
          <a:noFill/>
          <a:ln>
            <a:noFill/>
          </a:ln>
        </p:spPr>
      </p:pic>
      <p:sp>
        <p:nvSpPr>
          <p:cNvPr id="155" name="Google Shape;155;p2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 Continued</a:t>
            </a:r>
            <a:endParaRPr/>
          </a:p>
        </p:txBody>
      </p:sp>
      <p:graphicFrame>
        <p:nvGraphicFramePr>
          <p:cNvPr id="156" name="Google Shape;156;p27"/>
          <p:cNvGraphicFramePr/>
          <p:nvPr/>
        </p:nvGraphicFramePr>
        <p:xfrm>
          <a:off x="311700" y="912775"/>
          <a:ext cx="3000000" cy="3000000"/>
        </p:xfrm>
        <a:graphic>
          <a:graphicData uri="http://schemas.openxmlformats.org/drawingml/2006/table">
            <a:tbl>
              <a:tblPr>
                <a:noFill/>
                <a:tableStyleId>{C4BF4FED-89E7-43B0-B33C-55120AB4AF4F}</a:tableStyleId>
              </a:tblPr>
              <a:tblGrid>
                <a:gridCol w="1797100"/>
                <a:gridCol w="3475900"/>
                <a:gridCol w="3111500"/>
              </a:tblGrid>
              <a:tr h="466025">
                <a:tc>
                  <a:txBody>
                    <a:bodyPr/>
                    <a:lstStyle/>
                    <a:p>
                      <a:pPr indent="0" lvl="0" marL="0" rtl="0" algn="ctr">
                        <a:spcBef>
                          <a:spcPts val="0"/>
                        </a:spcBef>
                        <a:spcAft>
                          <a:spcPts val="0"/>
                        </a:spcAft>
                        <a:buNone/>
                      </a:pPr>
                      <a:r>
                        <a:rPr lang="en">
                          <a:solidFill>
                            <a:schemeClr val="dk1"/>
                          </a:solidFill>
                        </a:rPr>
                        <a:t>Data Source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rPr>
                        <a:t>Features</a:t>
                      </a:r>
                      <a:endParaRPr>
                        <a:solidFill>
                          <a:schemeClr val="dk1"/>
                        </a:solidFill>
                      </a:endParaRPr>
                    </a:p>
                  </a:txBody>
                  <a:tcPr marT="91425" marB="91425" marR="91425" marL="91425"/>
                </a:tc>
                <a:tc>
                  <a:txBody>
                    <a:bodyPr/>
                    <a:lstStyle/>
                    <a:p>
                      <a:pPr indent="0" lvl="0" marL="0" marR="0" rtl="0" algn="ctr">
                        <a:lnSpc>
                          <a:spcPct val="100000"/>
                        </a:lnSpc>
                        <a:spcBef>
                          <a:spcPts val="0"/>
                        </a:spcBef>
                        <a:spcAft>
                          <a:spcPts val="0"/>
                        </a:spcAft>
                        <a:buNone/>
                      </a:pPr>
                      <a:r>
                        <a:rPr lang="en">
                          <a:solidFill>
                            <a:schemeClr val="dk1"/>
                          </a:solidFill>
                        </a:rPr>
                        <a:t>Description</a:t>
                      </a:r>
                      <a:endParaRPr>
                        <a:solidFill>
                          <a:schemeClr val="dk1"/>
                        </a:solidFill>
                      </a:endParaRPr>
                    </a:p>
                  </a:txBody>
                  <a:tcPr marT="91425" marB="91425" marR="91425" marL="91425"/>
                </a:tc>
              </a:tr>
              <a:tr h="1155000">
                <a:tc>
                  <a:txBody>
                    <a:bodyPr/>
                    <a:lstStyle/>
                    <a:p>
                      <a:pPr indent="0" lvl="0" marL="0" rtl="0" algn="l">
                        <a:spcBef>
                          <a:spcPts val="0"/>
                        </a:spcBef>
                        <a:spcAft>
                          <a:spcPts val="0"/>
                        </a:spcAft>
                        <a:buNone/>
                      </a:pPr>
                      <a:r>
                        <a:rPr lang="en"/>
                        <a:t>Google COVID-19 Community Mobility Reports</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92100" lvl="0" marL="457200" rtl="0" algn="l">
                        <a:spcBef>
                          <a:spcPts val="0"/>
                        </a:spcBef>
                        <a:spcAft>
                          <a:spcPts val="0"/>
                        </a:spcAft>
                        <a:buClr>
                          <a:srgbClr val="000000"/>
                        </a:buClr>
                        <a:buSzPts val="1000"/>
                        <a:buFont typeface="Roboto"/>
                        <a:buChar char="●"/>
                      </a:pPr>
                      <a:r>
                        <a:rPr lang="en" sz="1000">
                          <a:highlight>
                            <a:schemeClr val="lt1"/>
                          </a:highlight>
                          <a:latin typeface="Roboto"/>
                          <a:ea typeface="Roboto"/>
                          <a:cs typeface="Roboto"/>
                          <a:sym typeface="Roboto"/>
                        </a:rPr>
                        <a:t>Retail and recreation % change from baseline </a:t>
                      </a:r>
                      <a:endParaRPr sz="1000">
                        <a:highlight>
                          <a:schemeClr val="lt1"/>
                        </a:highlight>
                        <a:latin typeface="Roboto"/>
                        <a:ea typeface="Roboto"/>
                        <a:cs typeface="Roboto"/>
                        <a:sym typeface="Roboto"/>
                      </a:endParaRPr>
                    </a:p>
                    <a:p>
                      <a:pPr indent="-292100" lvl="0" marL="457200" rtl="0" algn="l">
                        <a:spcBef>
                          <a:spcPts val="0"/>
                        </a:spcBef>
                        <a:spcAft>
                          <a:spcPts val="0"/>
                        </a:spcAft>
                        <a:buClr>
                          <a:srgbClr val="000000"/>
                        </a:buClr>
                        <a:buSzPts val="1000"/>
                        <a:buFont typeface="Roboto"/>
                        <a:buChar char="●"/>
                      </a:pPr>
                      <a:r>
                        <a:rPr lang="en" sz="1000">
                          <a:highlight>
                            <a:schemeClr val="lt1"/>
                          </a:highlight>
                          <a:latin typeface="Roboto"/>
                          <a:ea typeface="Roboto"/>
                          <a:cs typeface="Roboto"/>
                          <a:sym typeface="Roboto"/>
                        </a:rPr>
                        <a:t>Grocery and pharmacy % change from baseline</a:t>
                      </a:r>
                      <a:endParaRPr sz="1000">
                        <a:highlight>
                          <a:schemeClr val="lt1"/>
                        </a:highlight>
                        <a:latin typeface="Roboto"/>
                        <a:ea typeface="Roboto"/>
                        <a:cs typeface="Roboto"/>
                        <a:sym typeface="Roboto"/>
                      </a:endParaRPr>
                    </a:p>
                    <a:p>
                      <a:pPr indent="-292100" lvl="0" marL="457200" rtl="0" algn="l">
                        <a:spcBef>
                          <a:spcPts val="0"/>
                        </a:spcBef>
                        <a:spcAft>
                          <a:spcPts val="0"/>
                        </a:spcAft>
                        <a:buClr>
                          <a:srgbClr val="000000"/>
                        </a:buClr>
                        <a:buSzPts val="1000"/>
                        <a:buFont typeface="Roboto"/>
                        <a:buChar char="●"/>
                      </a:pPr>
                      <a:r>
                        <a:rPr lang="en" sz="1000">
                          <a:highlight>
                            <a:schemeClr val="lt1"/>
                          </a:highlight>
                          <a:latin typeface="Roboto"/>
                          <a:ea typeface="Roboto"/>
                          <a:cs typeface="Roboto"/>
                          <a:sym typeface="Roboto"/>
                        </a:rPr>
                        <a:t>Parks % change from baseline</a:t>
                      </a:r>
                      <a:endParaRPr sz="1000">
                        <a:highlight>
                          <a:schemeClr val="lt1"/>
                        </a:highlight>
                        <a:latin typeface="Roboto"/>
                        <a:ea typeface="Roboto"/>
                        <a:cs typeface="Roboto"/>
                        <a:sym typeface="Roboto"/>
                      </a:endParaRPr>
                    </a:p>
                    <a:p>
                      <a:pPr indent="-292100" lvl="0" marL="457200" rtl="0" algn="l">
                        <a:spcBef>
                          <a:spcPts val="0"/>
                        </a:spcBef>
                        <a:spcAft>
                          <a:spcPts val="0"/>
                        </a:spcAft>
                        <a:buClr>
                          <a:srgbClr val="000000"/>
                        </a:buClr>
                        <a:buSzPts val="1000"/>
                        <a:buFont typeface="Roboto"/>
                        <a:buChar char="●"/>
                      </a:pPr>
                      <a:r>
                        <a:rPr lang="en" sz="1000">
                          <a:highlight>
                            <a:schemeClr val="lt1"/>
                          </a:highlight>
                          <a:latin typeface="Roboto"/>
                          <a:ea typeface="Roboto"/>
                          <a:cs typeface="Roboto"/>
                          <a:sym typeface="Roboto"/>
                        </a:rPr>
                        <a:t>Transit stations % change from baseline</a:t>
                      </a:r>
                      <a:endParaRPr sz="1000">
                        <a:highlight>
                          <a:schemeClr val="lt1"/>
                        </a:highlight>
                        <a:latin typeface="Roboto"/>
                        <a:ea typeface="Roboto"/>
                        <a:cs typeface="Roboto"/>
                        <a:sym typeface="Roboto"/>
                      </a:endParaRPr>
                    </a:p>
                    <a:p>
                      <a:pPr indent="-292100" lvl="0" marL="457200" rtl="0" algn="l">
                        <a:spcBef>
                          <a:spcPts val="0"/>
                        </a:spcBef>
                        <a:spcAft>
                          <a:spcPts val="0"/>
                        </a:spcAft>
                        <a:buClr>
                          <a:srgbClr val="000000"/>
                        </a:buClr>
                        <a:buSzPts val="1000"/>
                        <a:buFont typeface="Roboto"/>
                        <a:buChar char="●"/>
                      </a:pPr>
                      <a:r>
                        <a:rPr lang="en" sz="1000">
                          <a:highlight>
                            <a:schemeClr val="lt1"/>
                          </a:highlight>
                          <a:latin typeface="Roboto"/>
                          <a:ea typeface="Roboto"/>
                          <a:cs typeface="Roboto"/>
                          <a:sym typeface="Roboto"/>
                        </a:rPr>
                        <a:t>Workplaces % change from baseline</a:t>
                      </a:r>
                      <a:endParaRPr sz="1000">
                        <a:highlight>
                          <a:schemeClr val="lt1"/>
                        </a:highlight>
                        <a:latin typeface="Roboto"/>
                        <a:ea typeface="Roboto"/>
                        <a:cs typeface="Roboto"/>
                        <a:sym typeface="Roboto"/>
                      </a:endParaRPr>
                    </a:p>
                    <a:p>
                      <a:pPr indent="-292100" lvl="0" marL="457200" rtl="0" algn="l">
                        <a:spcBef>
                          <a:spcPts val="0"/>
                        </a:spcBef>
                        <a:spcAft>
                          <a:spcPts val="0"/>
                        </a:spcAft>
                        <a:buClr>
                          <a:srgbClr val="000000"/>
                        </a:buClr>
                        <a:buSzPts val="1000"/>
                        <a:buFont typeface="Roboto"/>
                        <a:buChar char="●"/>
                      </a:pPr>
                      <a:r>
                        <a:rPr lang="en" sz="1000">
                          <a:highlight>
                            <a:schemeClr val="lt1"/>
                          </a:highlight>
                          <a:latin typeface="Roboto"/>
                          <a:ea typeface="Roboto"/>
                          <a:cs typeface="Roboto"/>
                          <a:sym typeface="Roboto"/>
                        </a:rPr>
                        <a:t>Residential % change from baseline</a:t>
                      </a:r>
                      <a:endParaRPr sz="1000">
                        <a:highlight>
                          <a:srgbClr val="FFFFFF"/>
                        </a:highlight>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Clr>
                          <a:schemeClr val="dk1"/>
                        </a:buClr>
                        <a:buSzPts val="1100"/>
                        <a:buFont typeface="Arial"/>
                        <a:buNone/>
                      </a:pPr>
                      <a:r>
                        <a:rPr lang="en" sz="1000">
                          <a:highlight>
                            <a:schemeClr val="lt1"/>
                          </a:highlight>
                          <a:latin typeface="Roboto"/>
                          <a:ea typeface="Roboto"/>
                          <a:cs typeface="Roboto"/>
                          <a:sym typeface="Roboto"/>
                        </a:rPr>
                        <a:t>Daily movement trends over time by geography, across different categories of places such as retail and recreation, groceries and pharmacies, parks, transit stations, workplaces, and residential compared to a baseline</a:t>
                      </a:r>
                      <a:endParaRPr sz="1000"/>
                    </a:p>
                    <a:p>
                      <a:pPr indent="0" lvl="0" marL="0" rtl="0" algn="l">
                        <a:spcBef>
                          <a:spcPts val="0"/>
                        </a:spcBef>
                        <a:spcAft>
                          <a:spcPts val="0"/>
                        </a:spcAft>
                        <a:buNone/>
                      </a:pPr>
                      <a:r>
                        <a:t/>
                      </a:r>
                      <a:endParaRPr sz="1000">
                        <a:highlight>
                          <a:srgbClr val="FFFFFF"/>
                        </a:highlight>
                        <a:latin typeface="Roboto"/>
                        <a:ea typeface="Roboto"/>
                        <a:cs typeface="Roboto"/>
                        <a:sym typeface="Roboto"/>
                      </a:endParaRPr>
                    </a:p>
                  </a:txBody>
                  <a:tcPr marT="91425" marB="91425" marR="91425" marL="91425"/>
                </a:tc>
              </a:tr>
              <a:tr h="770250">
                <a:tc>
                  <a:txBody>
                    <a:bodyPr/>
                    <a:lstStyle/>
                    <a:p>
                      <a:pPr indent="0" lvl="0" marL="0" rtl="0" algn="l">
                        <a:spcBef>
                          <a:spcPts val="0"/>
                        </a:spcBef>
                        <a:spcAft>
                          <a:spcPts val="0"/>
                        </a:spcAft>
                        <a:buNone/>
                      </a:pPr>
                      <a:r>
                        <a:rPr lang="en"/>
                        <a:t>Bureau of Transportation Statistics</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92100" lvl="0" marL="457200" rtl="0" algn="l">
                        <a:spcBef>
                          <a:spcPts val="0"/>
                        </a:spcBef>
                        <a:spcAft>
                          <a:spcPts val="0"/>
                        </a:spcAft>
                        <a:buClr>
                          <a:srgbClr val="000000"/>
                        </a:buClr>
                        <a:buSzPts val="1000"/>
                        <a:buChar char="●"/>
                      </a:pPr>
                      <a:r>
                        <a:rPr lang="en" sz="1000"/>
                        <a:t>Number </a:t>
                      </a:r>
                      <a:r>
                        <a:rPr lang="en" sz="1000"/>
                        <a:t>of</a:t>
                      </a:r>
                      <a:r>
                        <a:rPr lang="en" sz="1000"/>
                        <a:t> trips</a:t>
                      </a:r>
                      <a:endParaRPr sz="1000"/>
                    </a:p>
                    <a:p>
                      <a:pPr indent="-292100" lvl="0" marL="457200" rtl="0" algn="l">
                        <a:spcBef>
                          <a:spcPts val="0"/>
                        </a:spcBef>
                        <a:spcAft>
                          <a:spcPts val="0"/>
                        </a:spcAft>
                        <a:buClr>
                          <a:srgbClr val="000000"/>
                        </a:buClr>
                        <a:buSzPts val="1000"/>
                        <a:buChar char="●"/>
                      </a:pPr>
                      <a:r>
                        <a:rPr lang="en" sz="1000"/>
                        <a:t>Population staying home </a:t>
                      </a:r>
                      <a:endParaRPr sz="1000"/>
                    </a:p>
                    <a:p>
                      <a:pPr indent="-292100" lvl="0" marL="457200" rtl="0" algn="l">
                        <a:spcBef>
                          <a:spcPts val="0"/>
                        </a:spcBef>
                        <a:spcAft>
                          <a:spcPts val="0"/>
                        </a:spcAft>
                        <a:buClr>
                          <a:srgbClr val="000000"/>
                        </a:buClr>
                        <a:buSzPts val="1000"/>
                        <a:buChar char="●"/>
                      </a:pPr>
                      <a:r>
                        <a:rPr lang="en" sz="1000"/>
                        <a:t>Population not staying home</a:t>
                      </a:r>
                      <a:endParaRPr sz="10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Clr>
                          <a:schemeClr val="dk1"/>
                        </a:buClr>
                        <a:buSzPts val="1100"/>
                        <a:buFont typeface="Arial"/>
                        <a:buNone/>
                      </a:pPr>
                      <a:r>
                        <a:rPr lang="en" sz="1000"/>
                        <a:t>Estimated daily travel (# of trips) and number of people staying home and not staying home</a:t>
                      </a:r>
                      <a:endParaRPr sz="1000"/>
                    </a:p>
                    <a:p>
                      <a:pPr indent="0" lvl="0" marL="0" rtl="0" algn="l">
                        <a:spcBef>
                          <a:spcPts val="0"/>
                        </a:spcBef>
                        <a:spcAft>
                          <a:spcPts val="0"/>
                        </a:spcAft>
                        <a:buNone/>
                      </a:pPr>
                      <a:r>
                        <a:t/>
                      </a:r>
                      <a:endParaRPr sz="1000">
                        <a:highlight>
                          <a:srgbClr val="FFFFFF"/>
                        </a:highlight>
                        <a:latin typeface="Roboto"/>
                        <a:ea typeface="Roboto"/>
                        <a:cs typeface="Roboto"/>
                        <a:sym typeface="Roboto"/>
                      </a:endParaRPr>
                    </a:p>
                  </a:txBody>
                  <a:tcPr marT="91425" marB="91425" marR="91425" marL="91425"/>
                </a:tc>
              </a:tr>
              <a:tr h="647000">
                <a:tc>
                  <a:txBody>
                    <a:bodyPr/>
                    <a:lstStyle/>
                    <a:p>
                      <a:pPr indent="0" lvl="0" marL="0" rtl="0" algn="l">
                        <a:spcBef>
                          <a:spcPts val="0"/>
                        </a:spcBef>
                        <a:spcAft>
                          <a:spcPts val="0"/>
                        </a:spcAft>
                        <a:buNone/>
                      </a:pPr>
                      <a:r>
                        <a:rPr lang="en"/>
                        <a:t>Reproduction rate of virus</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92100" lvl="0" marL="457200" rtl="0" algn="l">
                        <a:spcBef>
                          <a:spcPts val="0"/>
                        </a:spcBef>
                        <a:spcAft>
                          <a:spcPts val="0"/>
                        </a:spcAft>
                        <a:buClr>
                          <a:srgbClr val="000000"/>
                        </a:buClr>
                        <a:buSzPts val="1000"/>
                        <a:buChar char="●"/>
                      </a:pPr>
                      <a:r>
                        <a:rPr lang="en" sz="1000"/>
                        <a:t>Transmission rate (</a:t>
                      </a:r>
                      <a:r>
                        <a:rPr lang="en" sz="1000">
                          <a:highlight>
                            <a:srgbClr val="F7F6F3"/>
                          </a:highlight>
                        </a:rPr>
                        <a:t>R</a:t>
                      </a:r>
                      <a:r>
                        <a:rPr baseline="-25000" lang="en" sz="1000">
                          <a:highlight>
                            <a:srgbClr val="F7F6F3"/>
                          </a:highlight>
                        </a:rPr>
                        <a:t>t</a:t>
                      </a:r>
                      <a:r>
                        <a:rPr lang="en" sz="1000"/>
                        <a:t>)</a:t>
                      </a:r>
                      <a:endParaRPr sz="1000"/>
                    </a:p>
                    <a:p>
                      <a:pPr indent="-292100" lvl="0" marL="457200" rtl="0" algn="l">
                        <a:spcBef>
                          <a:spcPts val="0"/>
                        </a:spcBef>
                        <a:spcAft>
                          <a:spcPts val="0"/>
                        </a:spcAft>
                        <a:buClr>
                          <a:srgbClr val="000000"/>
                        </a:buClr>
                        <a:buSzPts val="1000"/>
                        <a:buChar char="●"/>
                      </a:pPr>
                      <a:r>
                        <a:rPr lang="en" sz="1000"/>
                        <a:t>New cases</a:t>
                      </a:r>
                      <a:endParaRPr sz="10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Clr>
                          <a:schemeClr val="dk1"/>
                        </a:buClr>
                        <a:buSzPts val="1100"/>
                        <a:buFont typeface="Arial"/>
                        <a:buNone/>
                      </a:pPr>
                      <a:r>
                        <a:rPr lang="en" sz="1000"/>
                        <a:t>Daily transmission rate (</a:t>
                      </a:r>
                      <a:r>
                        <a:rPr lang="en" sz="1000">
                          <a:highlight>
                            <a:srgbClr val="F7F6F3"/>
                          </a:highlight>
                        </a:rPr>
                        <a:t>R</a:t>
                      </a:r>
                      <a:r>
                        <a:rPr baseline="-25000" lang="en" sz="1000">
                          <a:highlight>
                            <a:srgbClr val="F7F6F3"/>
                          </a:highlight>
                        </a:rPr>
                        <a:t>t</a:t>
                      </a:r>
                      <a:r>
                        <a:rPr lang="en" sz="1000"/>
                        <a:t>) - estimate of how many secondary infections are likely to occur from a single infection in a specific location</a:t>
                      </a:r>
                      <a:endParaRPr sz="1000">
                        <a:highlight>
                          <a:srgbClr val="FFFFFF"/>
                        </a:highlight>
                        <a:latin typeface="Roboto"/>
                        <a:ea typeface="Roboto"/>
                        <a:cs typeface="Roboto"/>
                        <a:sym typeface="Roboto"/>
                      </a:endParaRPr>
                    </a:p>
                  </a:txBody>
                  <a:tcPr marT="91425" marB="91425" marR="91425" marL="91425"/>
                </a:tc>
              </a:tr>
              <a:tr h="555775">
                <a:tc>
                  <a:txBody>
                    <a:bodyPr/>
                    <a:lstStyle/>
                    <a:p>
                      <a:pPr indent="0" lvl="0" marL="0" rtl="0" algn="l">
                        <a:spcBef>
                          <a:spcPts val="0"/>
                        </a:spcBef>
                        <a:spcAft>
                          <a:spcPts val="0"/>
                        </a:spcAft>
                        <a:buNone/>
                      </a:pPr>
                      <a:r>
                        <a:rPr lang="en"/>
                        <a:t>Oikolab climate data</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92100" lvl="0" marL="457200" rtl="0" algn="l">
                        <a:spcBef>
                          <a:spcPts val="0"/>
                        </a:spcBef>
                        <a:spcAft>
                          <a:spcPts val="0"/>
                        </a:spcAft>
                        <a:buClr>
                          <a:srgbClr val="000000"/>
                        </a:buClr>
                        <a:buSzPts val="1000"/>
                        <a:buChar char="●"/>
                      </a:pPr>
                      <a:r>
                        <a:rPr lang="en" sz="1000"/>
                        <a:t>Temperature median</a:t>
                      </a:r>
                      <a:endParaRPr sz="1000"/>
                    </a:p>
                    <a:p>
                      <a:pPr indent="-292100" lvl="0" marL="457200" rtl="0" algn="l">
                        <a:spcBef>
                          <a:spcPts val="0"/>
                        </a:spcBef>
                        <a:spcAft>
                          <a:spcPts val="0"/>
                        </a:spcAft>
                        <a:buClr>
                          <a:srgbClr val="000000"/>
                        </a:buClr>
                        <a:buSzPts val="1000"/>
                        <a:buChar char="●"/>
                      </a:pPr>
                      <a:r>
                        <a:rPr lang="en" sz="1000"/>
                        <a:t>Wind speed median</a:t>
                      </a:r>
                      <a:endParaRPr sz="10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t>Daily weather data (temperature, wind, etc)</a:t>
                      </a:r>
                      <a:endParaRPr sz="1000">
                        <a:highlight>
                          <a:srgbClr val="FFFFFF"/>
                        </a:highlight>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Assumptions, Challenges and Limitations</a:t>
            </a:r>
            <a:endParaRPr>
              <a:solidFill>
                <a:srgbClr val="000000"/>
              </a:solidFill>
            </a:endParaRPr>
          </a:p>
        </p:txBody>
      </p:sp>
      <p:sp>
        <p:nvSpPr>
          <p:cNvPr id="162" name="Google Shape;162;p28"/>
          <p:cNvSpPr txBox="1"/>
          <p:nvPr>
            <p:ph idx="1" type="body"/>
          </p:nvPr>
        </p:nvSpPr>
        <p:spPr>
          <a:xfrm>
            <a:off x="311700" y="1152475"/>
            <a:ext cx="8520600" cy="2733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Chose state level data because lockdown/reopen dates were known at the state level</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States’ lockdown/reopen statuses are obscured by the variety of policies across states including which sectors remain open in a lockdown, such as food &amp; drink or outdoor &amp; recreation</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Apple Mobility data was missing Washington, D.C.</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Assumed factors affecting transmission will continue to be similar going forward</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Transmission rate should be evaluated with the number of new cases to better assess the spread in a location</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1D1C1D"/>
                </a:solidFill>
                <a:highlight>
                  <a:srgbClr val="FFFFFF"/>
                </a:highlight>
              </a:rPr>
              <a:t>Oikolab API plan has a limitation of 300 requests/month, each state is a request</a:t>
            </a:r>
            <a:endParaRPr sz="1600">
              <a:solidFill>
                <a:srgbClr val="000000"/>
              </a:solidFill>
            </a:endParaRPr>
          </a:p>
        </p:txBody>
      </p:sp>
      <p:pic>
        <p:nvPicPr>
          <p:cNvPr id="163" name="Google Shape;163;p28"/>
          <p:cNvPicPr preferRelativeResize="0"/>
          <p:nvPr/>
        </p:nvPicPr>
        <p:blipFill>
          <a:blip r:embed="rId3">
            <a:alphaModFix/>
          </a:blip>
          <a:stretch>
            <a:fillRect/>
          </a:stretch>
        </p:blipFill>
        <p:spPr>
          <a:xfrm>
            <a:off x="7603850" y="3991308"/>
            <a:ext cx="1540151" cy="115219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9"/>
          <p:cNvPicPr preferRelativeResize="0"/>
          <p:nvPr/>
        </p:nvPicPr>
        <p:blipFill>
          <a:blip r:embed="rId3">
            <a:alphaModFix/>
          </a:blip>
          <a:stretch>
            <a:fillRect/>
          </a:stretch>
        </p:blipFill>
        <p:spPr>
          <a:xfrm>
            <a:off x="7603850" y="3991308"/>
            <a:ext cx="1540151" cy="1152191"/>
          </a:xfrm>
          <a:prstGeom prst="rect">
            <a:avLst/>
          </a:prstGeom>
          <a:noFill/>
          <a:ln>
            <a:noFill/>
          </a:ln>
        </p:spPr>
      </p:pic>
      <p:sp>
        <p:nvSpPr>
          <p:cNvPr id="169" name="Google Shape;16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Data Insights</a:t>
            </a:r>
            <a:endParaRPr>
              <a:solidFill>
                <a:srgbClr val="000000"/>
              </a:solidFill>
            </a:endParaRPr>
          </a:p>
        </p:txBody>
      </p:sp>
      <p:sp>
        <p:nvSpPr>
          <p:cNvPr id="170" name="Google Shape;170;p29"/>
          <p:cNvSpPr txBox="1"/>
          <p:nvPr>
            <p:ph idx="1" type="body"/>
          </p:nvPr>
        </p:nvSpPr>
        <p:spPr>
          <a:xfrm>
            <a:off x="311700" y="1152475"/>
            <a:ext cx="8520600" cy="80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000000"/>
                </a:solidFill>
              </a:rPr>
              <a:t>The key intuition from exploratory data analysis is that Risk of Transmission follows some form of time series regression, and </a:t>
            </a:r>
            <a:r>
              <a:rPr lang="en" sz="1400">
                <a:solidFill>
                  <a:srgbClr val="000000"/>
                </a:solidFill>
              </a:rPr>
              <a:t>differs</a:t>
            </a:r>
            <a:r>
              <a:rPr lang="en" sz="1400">
                <a:solidFill>
                  <a:srgbClr val="000000"/>
                </a:solidFill>
              </a:rPr>
              <a:t> by State. With this, we get a sense that we need to include </a:t>
            </a:r>
            <a:r>
              <a:rPr b="1" lang="en" sz="1400">
                <a:solidFill>
                  <a:srgbClr val="000000"/>
                </a:solidFill>
              </a:rPr>
              <a:t>time, lagged and location variables</a:t>
            </a:r>
            <a:r>
              <a:rPr lang="en" sz="1400">
                <a:solidFill>
                  <a:srgbClr val="000000"/>
                </a:solidFill>
              </a:rPr>
              <a:t> into our model.</a:t>
            </a:r>
            <a:endParaRPr sz="1400">
              <a:solidFill>
                <a:srgbClr val="000000"/>
              </a:solidFill>
            </a:endParaRPr>
          </a:p>
        </p:txBody>
      </p:sp>
      <p:pic>
        <p:nvPicPr>
          <p:cNvPr id="171" name="Google Shape;171;p29"/>
          <p:cNvPicPr preferRelativeResize="0"/>
          <p:nvPr/>
        </p:nvPicPr>
        <p:blipFill>
          <a:blip r:embed="rId4">
            <a:alphaModFix/>
          </a:blip>
          <a:stretch>
            <a:fillRect/>
          </a:stretch>
        </p:blipFill>
        <p:spPr>
          <a:xfrm>
            <a:off x="311688" y="2073325"/>
            <a:ext cx="3686175" cy="2495550"/>
          </a:xfrm>
          <a:prstGeom prst="rect">
            <a:avLst/>
          </a:prstGeom>
          <a:noFill/>
          <a:ln>
            <a:noFill/>
          </a:ln>
        </p:spPr>
      </p:pic>
      <p:pic>
        <p:nvPicPr>
          <p:cNvPr id="172" name="Google Shape;172;p29"/>
          <p:cNvPicPr preferRelativeResize="0"/>
          <p:nvPr/>
        </p:nvPicPr>
        <p:blipFill>
          <a:blip r:embed="rId5">
            <a:alphaModFix/>
          </a:blip>
          <a:stretch>
            <a:fillRect/>
          </a:stretch>
        </p:blipFill>
        <p:spPr>
          <a:xfrm>
            <a:off x="4117125" y="2073325"/>
            <a:ext cx="3886200" cy="2495550"/>
          </a:xfrm>
          <a:prstGeom prst="rect">
            <a:avLst/>
          </a:prstGeom>
          <a:noFill/>
          <a:ln>
            <a:noFill/>
          </a:ln>
        </p:spPr>
      </p:pic>
      <p:sp>
        <p:nvSpPr>
          <p:cNvPr id="173" name="Google Shape;173;p29"/>
          <p:cNvSpPr txBox="1"/>
          <p:nvPr>
            <p:ph idx="1" type="body"/>
          </p:nvPr>
        </p:nvSpPr>
        <p:spPr>
          <a:xfrm>
            <a:off x="825525" y="2192850"/>
            <a:ext cx="3024600" cy="37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t>Risk of Transmission</a:t>
            </a:r>
            <a:endParaRPr b="1" sz="1200"/>
          </a:p>
        </p:txBody>
      </p:sp>
      <p:sp>
        <p:nvSpPr>
          <p:cNvPr id="174" name="Google Shape;174;p29"/>
          <p:cNvSpPr txBox="1"/>
          <p:nvPr>
            <p:ph idx="1" type="body"/>
          </p:nvPr>
        </p:nvSpPr>
        <p:spPr>
          <a:xfrm>
            <a:off x="4929750" y="2192850"/>
            <a:ext cx="2805600" cy="37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t>Cases</a:t>
            </a:r>
            <a:endParaRPr b="1" sz="1200"/>
          </a:p>
        </p:txBody>
      </p:sp>
      <p:sp>
        <p:nvSpPr>
          <p:cNvPr id="175" name="Google Shape;175;p29"/>
          <p:cNvSpPr txBox="1"/>
          <p:nvPr>
            <p:ph idx="1" type="body"/>
          </p:nvPr>
        </p:nvSpPr>
        <p:spPr>
          <a:xfrm>
            <a:off x="2291825" y="4568875"/>
            <a:ext cx="3626100" cy="37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t>Each color represents a state data.</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0"/>
          <p:cNvPicPr preferRelativeResize="0"/>
          <p:nvPr/>
        </p:nvPicPr>
        <p:blipFill>
          <a:blip r:embed="rId3">
            <a:alphaModFix/>
          </a:blip>
          <a:stretch>
            <a:fillRect/>
          </a:stretch>
        </p:blipFill>
        <p:spPr>
          <a:xfrm>
            <a:off x="7603850" y="3991308"/>
            <a:ext cx="1540151" cy="1152191"/>
          </a:xfrm>
          <a:prstGeom prst="rect">
            <a:avLst/>
          </a:prstGeom>
          <a:noFill/>
          <a:ln>
            <a:noFill/>
          </a:ln>
        </p:spPr>
      </p:pic>
      <p:sp>
        <p:nvSpPr>
          <p:cNvPr id="181" name="Google Shape;18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Data Wrangling and Feature Engineering</a:t>
            </a:r>
            <a:endParaRPr>
              <a:solidFill>
                <a:srgbClr val="000000"/>
              </a:solidFill>
            </a:endParaRPr>
          </a:p>
        </p:txBody>
      </p:sp>
      <p:sp>
        <p:nvSpPr>
          <p:cNvPr id="182" name="Google Shape;182;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Reconciled state name discrepancies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Merged 7 data sources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Created time labels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Forward filled missing data</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Created lagged variables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Crawled and added season variables</a:t>
            </a:r>
            <a:endParaRPr>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1"/>
          <p:cNvPicPr preferRelativeResize="0"/>
          <p:nvPr/>
        </p:nvPicPr>
        <p:blipFill>
          <a:blip r:embed="rId3">
            <a:alphaModFix/>
          </a:blip>
          <a:stretch>
            <a:fillRect/>
          </a:stretch>
        </p:blipFill>
        <p:spPr>
          <a:xfrm>
            <a:off x="7603850" y="3991308"/>
            <a:ext cx="1540151" cy="1152191"/>
          </a:xfrm>
          <a:prstGeom prst="rect">
            <a:avLst/>
          </a:prstGeom>
          <a:noFill/>
          <a:ln>
            <a:noFill/>
          </a:ln>
        </p:spPr>
      </p:pic>
      <p:sp>
        <p:nvSpPr>
          <p:cNvPr id="188" name="Google Shape;18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Light Gradient Boosting Machine (GBM) Model</a:t>
            </a:r>
            <a:endParaRPr>
              <a:solidFill>
                <a:srgbClr val="000000"/>
              </a:solidFill>
            </a:endParaRPr>
          </a:p>
        </p:txBody>
      </p:sp>
      <p:sp>
        <p:nvSpPr>
          <p:cNvPr id="189" name="Google Shape;189;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Why LGBM?</a:t>
            </a:r>
            <a:endParaRPr b="1">
              <a:solidFill>
                <a:srgbClr val="000000"/>
              </a:solidFill>
            </a:endParaRPr>
          </a:p>
          <a:p>
            <a:pPr indent="-336550" lvl="0" marL="457200" rtl="0" algn="l">
              <a:spcBef>
                <a:spcPts val="1600"/>
              </a:spcBef>
              <a:spcAft>
                <a:spcPts val="0"/>
              </a:spcAft>
              <a:buClr>
                <a:srgbClr val="000000"/>
              </a:buClr>
              <a:buSzPts val="1700"/>
              <a:buChar char="●"/>
            </a:pPr>
            <a:r>
              <a:rPr lang="en" sz="1700">
                <a:solidFill>
                  <a:srgbClr val="000000"/>
                </a:solidFill>
              </a:rPr>
              <a:t>Uses tree based learning algorithm</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High speed and can handle large datasets</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Uses lower memory </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Focuses on accuracy of results</a:t>
            </a:r>
            <a:endParaRPr b="1" sz="1700">
              <a:solidFill>
                <a:srgbClr val="000000"/>
              </a:solidFill>
            </a:endParaRPr>
          </a:p>
          <a:p>
            <a:pPr indent="0" lvl="0" marL="0" rtl="0" algn="l">
              <a:spcBef>
                <a:spcPts val="1600"/>
              </a:spcBef>
              <a:spcAft>
                <a:spcPts val="0"/>
              </a:spcAft>
              <a:buNone/>
            </a:pPr>
            <a:r>
              <a:rPr b="1" lang="en">
                <a:solidFill>
                  <a:srgbClr val="000000"/>
                </a:solidFill>
              </a:rPr>
              <a:t>Model Details</a:t>
            </a:r>
            <a:endParaRPr b="1">
              <a:solidFill>
                <a:srgbClr val="000000"/>
              </a:solidFill>
            </a:endParaRPr>
          </a:p>
          <a:p>
            <a:pPr indent="-336550" lvl="0" marL="457200" rtl="0" algn="l">
              <a:spcBef>
                <a:spcPts val="1600"/>
              </a:spcBef>
              <a:spcAft>
                <a:spcPts val="0"/>
              </a:spcAft>
              <a:buClr>
                <a:srgbClr val="000000"/>
              </a:buClr>
              <a:buSzPts val="1700"/>
              <a:buChar char="●"/>
            </a:pPr>
            <a:r>
              <a:rPr lang="en" sz="1700">
                <a:solidFill>
                  <a:srgbClr val="000000"/>
                </a:solidFill>
              </a:rPr>
              <a:t>Input variables: Historical cases, risk of transmission, location, weather and mobility information</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Target variable: </a:t>
            </a:r>
            <a:r>
              <a:rPr lang="en" sz="1700">
                <a:solidFill>
                  <a:srgbClr val="000000"/>
                </a:solidFill>
                <a:highlight>
                  <a:srgbClr val="F7F6F3"/>
                </a:highlight>
              </a:rPr>
              <a:t>R</a:t>
            </a:r>
            <a:r>
              <a:rPr baseline="-25000" lang="en" sz="1700">
                <a:solidFill>
                  <a:srgbClr val="000000"/>
                </a:solidFill>
                <a:highlight>
                  <a:srgbClr val="F7F6F3"/>
                </a:highlight>
              </a:rPr>
              <a:t>t</a:t>
            </a:r>
            <a:endParaRPr sz="1700">
              <a:solidFill>
                <a:srgbClr val="000000"/>
              </a:solidFill>
            </a:endParaRPr>
          </a:p>
          <a:p>
            <a:pPr indent="0" lvl="0" marL="457200" rtl="0" algn="l">
              <a:spcBef>
                <a:spcPts val="1600"/>
              </a:spcBef>
              <a:spcAft>
                <a:spcPts val="0"/>
              </a:spcAft>
              <a:buNone/>
            </a:pPr>
            <a:r>
              <a:t/>
            </a:r>
            <a:endParaRPr baseline="-25000">
              <a:solidFill>
                <a:srgbClr val="000000"/>
              </a:solidFill>
              <a:highlight>
                <a:srgbClr val="F7F6F3"/>
              </a:highlight>
            </a:endParaRPr>
          </a:p>
          <a:p>
            <a:pPr indent="0" lvl="0" marL="0" rtl="0" algn="l">
              <a:spcBef>
                <a:spcPts val="1600"/>
              </a:spcBef>
              <a:spcAft>
                <a:spcPts val="0"/>
              </a:spcAft>
              <a:buNone/>
            </a:pPr>
            <a:r>
              <a:t/>
            </a:r>
            <a:endParaRPr baseline="-25000">
              <a:solidFill>
                <a:srgbClr val="000000"/>
              </a:solidFill>
              <a:highlight>
                <a:srgbClr val="F7F6F3"/>
              </a:highlight>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2"/>
          <p:cNvPicPr preferRelativeResize="0"/>
          <p:nvPr/>
        </p:nvPicPr>
        <p:blipFill>
          <a:blip r:embed="rId3">
            <a:alphaModFix/>
          </a:blip>
          <a:stretch>
            <a:fillRect/>
          </a:stretch>
        </p:blipFill>
        <p:spPr>
          <a:xfrm>
            <a:off x="7603850" y="3991308"/>
            <a:ext cx="1540151" cy="1152191"/>
          </a:xfrm>
          <a:prstGeom prst="rect">
            <a:avLst/>
          </a:prstGeom>
          <a:noFill/>
          <a:ln>
            <a:noFill/>
          </a:ln>
        </p:spPr>
      </p:pic>
      <p:sp>
        <p:nvSpPr>
          <p:cNvPr id="195" name="Google Shape;19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Heat Map of Predicted Transmission Rate</a:t>
            </a:r>
            <a:endParaRPr>
              <a:solidFill>
                <a:srgbClr val="000000"/>
              </a:solidFill>
            </a:endParaRPr>
          </a:p>
        </p:txBody>
      </p:sp>
      <p:sp>
        <p:nvSpPr>
          <p:cNvPr id="196" name="Google Shape;196;p32"/>
          <p:cNvSpPr txBox="1"/>
          <p:nvPr/>
        </p:nvSpPr>
        <p:spPr>
          <a:xfrm>
            <a:off x="4469100" y="4428850"/>
            <a:ext cx="5797800" cy="6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32"/>
          <p:cNvPicPr preferRelativeResize="0"/>
          <p:nvPr/>
        </p:nvPicPr>
        <p:blipFill>
          <a:blip r:embed="rId4">
            <a:alphaModFix/>
          </a:blip>
          <a:stretch>
            <a:fillRect/>
          </a:stretch>
        </p:blipFill>
        <p:spPr>
          <a:xfrm>
            <a:off x="393975" y="1017725"/>
            <a:ext cx="6052128" cy="4034752"/>
          </a:xfrm>
          <a:prstGeom prst="rect">
            <a:avLst/>
          </a:prstGeom>
          <a:noFill/>
          <a:ln>
            <a:noFill/>
          </a:ln>
        </p:spPr>
      </p:pic>
      <p:sp>
        <p:nvSpPr>
          <p:cNvPr id="198" name="Google Shape;198;p32"/>
          <p:cNvSpPr txBox="1"/>
          <p:nvPr/>
        </p:nvSpPr>
        <p:spPr>
          <a:xfrm>
            <a:off x="6576600" y="1250775"/>
            <a:ext cx="2018100" cy="16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Both the transmission rate and the number of new cases should be taken in account to better assess the spread in the area</a:t>
            </a:r>
            <a:endParaRPr/>
          </a:p>
        </p:txBody>
      </p:sp>
      <p:sp>
        <p:nvSpPr>
          <p:cNvPr id="199" name="Google Shape;199;p32"/>
          <p:cNvSpPr txBox="1"/>
          <p:nvPr/>
        </p:nvSpPr>
        <p:spPr>
          <a:xfrm>
            <a:off x="6576600" y="2897275"/>
            <a:ext cx="2096100" cy="10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Interactive Map</a:t>
            </a:r>
            <a:endParaRPr/>
          </a:p>
          <a:p>
            <a:pPr indent="0" lvl="0" marL="0" rtl="0" algn="l">
              <a:spcBef>
                <a:spcPts val="0"/>
              </a:spcBef>
              <a:spcAft>
                <a:spcPts val="0"/>
              </a:spcAft>
              <a:buNone/>
            </a:pPr>
            <a:r>
              <a:rPr lang="en" sz="1000" u="sng">
                <a:solidFill>
                  <a:schemeClr val="hlink"/>
                </a:solidFill>
                <a:hlinkClick r:id="rId5"/>
              </a:rPr>
              <a:t>https://public.tableau.com/profile/hieu7907#!/vizhome/PredictedCOVID-19TransmissionRate/PredictedCOVID-19TransmissionRateRt</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3"/>
          <p:cNvPicPr preferRelativeResize="0"/>
          <p:nvPr/>
        </p:nvPicPr>
        <p:blipFill>
          <a:blip r:embed="rId3">
            <a:alphaModFix/>
          </a:blip>
          <a:stretch>
            <a:fillRect/>
          </a:stretch>
        </p:blipFill>
        <p:spPr>
          <a:xfrm>
            <a:off x="7603850" y="3991308"/>
            <a:ext cx="1540151" cy="1152191"/>
          </a:xfrm>
          <a:prstGeom prst="rect">
            <a:avLst/>
          </a:prstGeom>
          <a:noFill/>
          <a:ln>
            <a:noFill/>
          </a:ln>
        </p:spPr>
      </p:pic>
      <p:sp>
        <p:nvSpPr>
          <p:cNvPr id="205" name="Google Shape;205;p33"/>
          <p:cNvSpPr txBox="1"/>
          <p:nvPr>
            <p:ph idx="1" type="body"/>
          </p:nvPr>
        </p:nvSpPr>
        <p:spPr>
          <a:xfrm>
            <a:off x="348050" y="1610375"/>
            <a:ext cx="3324600" cy="216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Taking only information from yesterday onwards, we are able to forecast accurately on Risk of Transmission (even for unseen Test data in the bottom Figure)</a:t>
            </a:r>
            <a:endParaRPr>
              <a:solidFill>
                <a:srgbClr val="000000"/>
              </a:solidFill>
            </a:endParaRPr>
          </a:p>
        </p:txBody>
      </p:sp>
      <p:sp>
        <p:nvSpPr>
          <p:cNvPr id="206" name="Google Shape;20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Data Visualization </a:t>
            </a:r>
            <a:br>
              <a:rPr lang="en">
                <a:solidFill>
                  <a:srgbClr val="000000"/>
                </a:solidFill>
              </a:rPr>
            </a:br>
            <a:r>
              <a:rPr lang="en">
                <a:solidFill>
                  <a:srgbClr val="000000"/>
                </a:solidFill>
              </a:rPr>
              <a:t>of Predictions</a:t>
            </a:r>
            <a:endParaRPr>
              <a:solidFill>
                <a:srgbClr val="000000"/>
              </a:solidFill>
            </a:endParaRPr>
          </a:p>
        </p:txBody>
      </p:sp>
      <p:pic>
        <p:nvPicPr>
          <p:cNvPr id="207" name="Google Shape;207;p33"/>
          <p:cNvPicPr preferRelativeResize="0"/>
          <p:nvPr/>
        </p:nvPicPr>
        <p:blipFill>
          <a:blip r:embed="rId4">
            <a:alphaModFix/>
          </a:blip>
          <a:stretch>
            <a:fillRect/>
          </a:stretch>
        </p:blipFill>
        <p:spPr>
          <a:xfrm>
            <a:off x="4634825" y="97425"/>
            <a:ext cx="2844350" cy="4948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9" name="Shape 69"/>
        <p:cNvGrpSpPr/>
        <p:nvPr/>
      </p:nvGrpSpPr>
      <p:grpSpPr>
        <a:xfrm>
          <a:off x="0" y="0"/>
          <a:ext cx="0" cy="0"/>
          <a:chOff x="0" y="0"/>
          <a:chExt cx="0" cy="0"/>
        </a:xfrm>
      </p:grpSpPr>
      <p:sp>
        <p:nvSpPr>
          <p:cNvPr id="70" name="Google Shape;70;p16"/>
          <p:cNvSpPr txBox="1"/>
          <p:nvPr>
            <p:ph type="title"/>
          </p:nvPr>
        </p:nvSpPr>
        <p:spPr>
          <a:xfrm>
            <a:off x="733500" y="533400"/>
            <a:ext cx="7677000" cy="9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00000"/>
                </a:solidFill>
              </a:rPr>
              <a:t>With the growth of COVID-19 cases in the U.S., </a:t>
            </a:r>
            <a:endParaRPr b="1" sz="2600">
              <a:solidFill>
                <a:srgbClr val="000000"/>
              </a:solidFill>
            </a:endParaRPr>
          </a:p>
          <a:p>
            <a:pPr indent="0" lvl="0" marL="0" rtl="0" algn="l">
              <a:spcBef>
                <a:spcPts val="0"/>
              </a:spcBef>
              <a:spcAft>
                <a:spcPts val="0"/>
              </a:spcAft>
              <a:buNone/>
            </a:pPr>
            <a:r>
              <a:rPr b="1" lang="en" sz="2600">
                <a:solidFill>
                  <a:srgbClr val="000000"/>
                </a:solidFill>
              </a:rPr>
              <a:t>people are wondering... </a:t>
            </a:r>
            <a:endParaRPr b="1" sz="2600">
              <a:solidFill>
                <a:srgbClr val="000000"/>
              </a:solidFill>
            </a:endParaRPr>
          </a:p>
        </p:txBody>
      </p:sp>
      <p:pic>
        <p:nvPicPr>
          <p:cNvPr id="71" name="Google Shape;71;p16"/>
          <p:cNvPicPr preferRelativeResize="0"/>
          <p:nvPr/>
        </p:nvPicPr>
        <p:blipFill>
          <a:blip r:embed="rId3">
            <a:alphaModFix/>
          </a:blip>
          <a:stretch>
            <a:fillRect/>
          </a:stretch>
        </p:blipFill>
        <p:spPr>
          <a:xfrm>
            <a:off x="967500" y="1801550"/>
            <a:ext cx="7209005" cy="2808850"/>
          </a:xfrm>
          <a:prstGeom prst="rect">
            <a:avLst/>
          </a:prstGeom>
          <a:noFill/>
          <a:ln>
            <a:noFill/>
          </a:ln>
        </p:spPr>
      </p:pic>
      <p:sp>
        <p:nvSpPr>
          <p:cNvPr id="72" name="Google Shape;72;p16"/>
          <p:cNvSpPr txBox="1"/>
          <p:nvPr>
            <p:ph idx="1" type="body"/>
          </p:nvPr>
        </p:nvSpPr>
        <p:spPr>
          <a:xfrm>
            <a:off x="3091050" y="1801550"/>
            <a:ext cx="2961900" cy="31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500">
                <a:solidFill>
                  <a:srgbClr val="000000"/>
                </a:solidFill>
              </a:rPr>
              <a:t>New Cases in the United States</a:t>
            </a:r>
            <a:endParaRPr sz="1500">
              <a:solidFill>
                <a:srgbClr val="000000"/>
              </a:solidFill>
            </a:endParaRPr>
          </a:p>
        </p:txBody>
      </p:sp>
      <p:sp>
        <p:nvSpPr>
          <p:cNvPr id="73" name="Google Shape;73;p16"/>
          <p:cNvSpPr txBox="1"/>
          <p:nvPr/>
        </p:nvSpPr>
        <p:spPr>
          <a:xfrm>
            <a:off x="968900" y="4738525"/>
            <a:ext cx="74937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Source: </a:t>
            </a:r>
            <a:r>
              <a:rPr lang="en" sz="700" u="sng">
                <a:solidFill>
                  <a:schemeClr val="hlink"/>
                </a:solidFill>
                <a:hlinkClick r:id="rId4"/>
              </a:rPr>
              <a:t>https://www.cdc.gov/coronavirus/2019-ncov/cases-updates/cases-in-us.html</a:t>
            </a:r>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4"/>
          <p:cNvPicPr preferRelativeResize="0"/>
          <p:nvPr/>
        </p:nvPicPr>
        <p:blipFill>
          <a:blip r:embed="rId3">
            <a:alphaModFix/>
          </a:blip>
          <a:stretch>
            <a:fillRect/>
          </a:stretch>
        </p:blipFill>
        <p:spPr>
          <a:xfrm>
            <a:off x="7603850" y="3991308"/>
            <a:ext cx="1540151" cy="1152191"/>
          </a:xfrm>
          <a:prstGeom prst="rect">
            <a:avLst/>
          </a:prstGeom>
          <a:noFill/>
          <a:ln>
            <a:noFill/>
          </a:ln>
        </p:spPr>
      </p:pic>
      <p:sp>
        <p:nvSpPr>
          <p:cNvPr id="213" name="Google Shape;213;p34"/>
          <p:cNvSpPr txBox="1"/>
          <p:nvPr>
            <p:ph idx="1" type="body"/>
          </p:nvPr>
        </p:nvSpPr>
        <p:spPr>
          <a:xfrm>
            <a:off x="183600" y="1350125"/>
            <a:ext cx="4407600" cy="36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Intuitively, the most </a:t>
            </a:r>
            <a:r>
              <a:rPr lang="en" sz="1200">
                <a:solidFill>
                  <a:srgbClr val="000000"/>
                </a:solidFill>
              </a:rPr>
              <a:t>predictive</a:t>
            </a:r>
            <a:r>
              <a:rPr lang="en" sz="1200">
                <a:solidFill>
                  <a:srgbClr val="000000"/>
                </a:solidFill>
              </a:rPr>
              <a:t> features are the information representing most recent Risk of Transmission.</a:t>
            </a:r>
            <a:endParaRPr sz="1200">
              <a:solidFill>
                <a:srgbClr val="000000"/>
              </a:solidFill>
            </a:endParaRPr>
          </a:p>
          <a:p>
            <a:pPr indent="0" lvl="0" marL="0" rtl="0" algn="l">
              <a:spcBef>
                <a:spcPts val="1600"/>
              </a:spcBef>
              <a:spcAft>
                <a:spcPts val="0"/>
              </a:spcAft>
              <a:buNone/>
            </a:pPr>
            <a:r>
              <a:rPr lang="en" sz="1200">
                <a:solidFill>
                  <a:srgbClr val="000000"/>
                </a:solidFill>
              </a:rPr>
              <a:t>Interestingly, workplaces_percent_change_from_baseline_lag_lastlastweek is the most predictive mobility variable. This points towards some hypotheses that might need further investigations:</a:t>
            </a:r>
            <a:endParaRPr sz="1200">
              <a:solidFill>
                <a:srgbClr val="000000"/>
              </a:solidFill>
            </a:endParaRPr>
          </a:p>
          <a:p>
            <a:pPr indent="-304800" lvl="0" marL="457200" rtl="0" algn="l">
              <a:spcBef>
                <a:spcPts val="1600"/>
              </a:spcBef>
              <a:spcAft>
                <a:spcPts val="0"/>
              </a:spcAft>
              <a:buClr>
                <a:srgbClr val="000000"/>
              </a:buClr>
              <a:buSzPts val="1200"/>
              <a:buChar char="●"/>
            </a:pPr>
            <a:r>
              <a:rPr lang="en" sz="1200">
                <a:solidFill>
                  <a:srgbClr val="000000"/>
                </a:solidFill>
              </a:rPr>
              <a:t>The drop in people physically having to go to work directly reduces the risk of transmission 2 weeks later.</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Mobility factors that occur 2 weeks ago have an impact on Transmission Risk today (as opposed to last week) (This might be due to the lag time in getting infected, showing symptoms, and going to the doctor to be tested)</a:t>
            </a:r>
            <a:endParaRPr sz="1200">
              <a:solidFill>
                <a:srgbClr val="000000"/>
              </a:solidFill>
            </a:endParaRPr>
          </a:p>
        </p:txBody>
      </p:sp>
      <p:sp>
        <p:nvSpPr>
          <p:cNvPr id="214" name="Google Shape;21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Feature Importance Intuitions</a:t>
            </a:r>
            <a:endParaRPr>
              <a:solidFill>
                <a:srgbClr val="000000"/>
              </a:solidFill>
            </a:endParaRPr>
          </a:p>
        </p:txBody>
      </p:sp>
      <p:pic>
        <p:nvPicPr>
          <p:cNvPr id="215" name="Google Shape;215;p34"/>
          <p:cNvPicPr preferRelativeResize="0"/>
          <p:nvPr/>
        </p:nvPicPr>
        <p:blipFill>
          <a:blip r:embed="rId4">
            <a:alphaModFix/>
          </a:blip>
          <a:stretch>
            <a:fillRect/>
          </a:stretch>
        </p:blipFill>
        <p:spPr>
          <a:xfrm>
            <a:off x="4591225" y="1100200"/>
            <a:ext cx="4476575" cy="2891100"/>
          </a:xfrm>
          <a:prstGeom prst="rect">
            <a:avLst/>
          </a:prstGeom>
          <a:noFill/>
          <a:ln>
            <a:noFill/>
          </a:ln>
        </p:spPr>
      </p:pic>
      <p:cxnSp>
        <p:nvCxnSpPr>
          <p:cNvPr id="216" name="Google Shape;216;p34"/>
          <p:cNvCxnSpPr/>
          <p:nvPr/>
        </p:nvCxnSpPr>
        <p:spPr>
          <a:xfrm>
            <a:off x="4377275" y="2556575"/>
            <a:ext cx="379500" cy="288300"/>
          </a:xfrm>
          <a:prstGeom prst="straightConnector1">
            <a:avLst/>
          </a:prstGeom>
          <a:noFill/>
          <a:ln cap="flat" cmpd="sng" w="9525">
            <a:solidFill>
              <a:schemeClr val="dk2"/>
            </a:solidFill>
            <a:prstDash val="solid"/>
            <a:round/>
            <a:headEnd len="med" w="med" type="none"/>
            <a:tailEnd len="med" w="med" type="triangle"/>
          </a:ln>
        </p:spPr>
      </p:cxnSp>
      <p:cxnSp>
        <p:nvCxnSpPr>
          <p:cNvPr id="217" name="Google Shape;217;p34"/>
          <p:cNvCxnSpPr/>
          <p:nvPr/>
        </p:nvCxnSpPr>
        <p:spPr>
          <a:xfrm flipH="1" rot="10800000">
            <a:off x="4498500" y="1427450"/>
            <a:ext cx="1844700" cy="136200"/>
          </a:xfrm>
          <a:prstGeom prst="straightConnector1">
            <a:avLst/>
          </a:prstGeom>
          <a:noFill/>
          <a:ln cap="flat" cmpd="sng" w="9525">
            <a:solidFill>
              <a:schemeClr val="dk2"/>
            </a:solidFill>
            <a:prstDash val="solid"/>
            <a:round/>
            <a:headEnd len="med" w="med" type="none"/>
            <a:tailEnd len="med" w="med" type="triangle"/>
          </a:ln>
        </p:spPr>
      </p:cxnSp>
      <p:cxnSp>
        <p:nvCxnSpPr>
          <p:cNvPr id="218" name="Google Shape;218;p34"/>
          <p:cNvCxnSpPr/>
          <p:nvPr/>
        </p:nvCxnSpPr>
        <p:spPr>
          <a:xfrm>
            <a:off x="4480325" y="1572750"/>
            <a:ext cx="1947000" cy="174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5"/>
          <p:cNvPicPr preferRelativeResize="0"/>
          <p:nvPr/>
        </p:nvPicPr>
        <p:blipFill>
          <a:blip r:embed="rId3">
            <a:alphaModFix/>
          </a:blip>
          <a:stretch>
            <a:fillRect/>
          </a:stretch>
        </p:blipFill>
        <p:spPr>
          <a:xfrm>
            <a:off x="7603850" y="3991308"/>
            <a:ext cx="1540151" cy="1152191"/>
          </a:xfrm>
          <a:prstGeom prst="rect">
            <a:avLst/>
          </a:prstGeom>
          <a:noFill/>
          <a:ln>
            <a:noFill/>
          </a:ln>
        </p:spPr>
      </p:pic>
      <p:sp>
        <p:nvSpPr>
          <p:cNvPr id="224" name="Google Shape;22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Model Extensions - </a:t>
            </a:r>
            <a:r>
              <a:rPr lang="en">
                <a:solidFill>
                  <a:srgbClr val="000000"/>
                </a:solidFill>
              </a:rPr>
              <a:t>Lag Information on RMSE</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225" name="Google Shape;225;p35"/>
          <p:cNvSpPr txBox="1"/>
          <p:nvPr>
            <p:ph idx="1" type="body"/>
          </p:nvPr>
        </p:nvSpPr>
        <p:spPr>
          <a:xfrm>
            <a:off x="311700" y="1152475"/>
            <a:ext cx="3793200" cy="35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00000"/>
                </a:solidFill>
              </a:rPr>
              <a:t>Naturally, our model performs best when it takes most recent information (yesterday), and works pretty well up to forecasting 4-5 days ahead.</a:t>
            </a:r>
            <a:endParaRPr sz="1700">
              <a:solidFill>
                <a:srgbClr val="000000"/>
              </a:solidFill>
            </a:endParaRPr>
          </a:p>
          <a:p>
            <a:pPr indent="0" lvl="0" marL="0" rtl="0" algn="l">
              <a:spcBef>
                <a:spcPts val="1600"/>
              </a:spcBef>
              <a:spcAft>
                <a:spcPts val="1600"/>
              </a:spcAft>
              <a:buNone/>
            </a:pPr>
            <a:r>
              <a:rPr lang="en" sz="1700">
                <a:solidFill>
                  <a:srgbClr val="000000"/>
                </a:solidFill>
              </a:rPr>
              <a:t>As we move back and rely on information further into the past, RMSE for Train/Val/Test all increases. The following slide displays the </a:t>
            </a:r>
            <a:r>
              <a:rPr lang="en" sz="1700">
                <a:solidFill>
                  <a:srgbClr val="000000"/>
                </a:solidFill>
              </a:rPr>
              <a:t>scatter plot</a:t>
            </a:r>
            <a:r>
              <a:rPr lang="en" sz="1700">
                <a:solidFill>
                  <a:srgbClr val="000000"/>
                </a:solidFill>
              </a:rPr>
              <a:t> comparisons.</a:t>
            </a:r>
            <a:endParaRPr sz="1700">
              <a:solidFill>
                <a:srgbClr val="000000"/>
              </a:solidFill>
            </a:endParaRPr>
          </a:p>
        </p:txBody>
      </p:sp>
      <p:pic>
        <p:nvPicPr>
          <p:cNvPr id="226" name="Google Shape;226;p35"/>
          <p:cNvPicPr preferRelativeResize="0"/>
          <p:nvPr/>
        </p:nvPicPr>
        <p:blipFill>
          <a:blip r:embed="rId4">
            <a:alphaModFix/>
          </a:blip>
          <a:stretch>
            <a:fillRect/>
          </a:stretch>
        </p:blipFill>
        <p:spPr>
          <a:xfrm>
            <a:off x="4175525" y="1191800"/>
            <a:ext cx="4575000" cy="308112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6"/>
          <p:cNvPicPr preferRelativeResize="0"/>
          <p:nvPr/>
        </p:nvPicPr>
        <p:blipFill>
          <a:blip r:embed="rId3">
            <a:alphaModFix/>
          </a:blip>
          <a:stretch>
            <a:fillRect/>
          </a:stretch>
        </p:blipFill>
        <p:spPr>
          <a:xfrm>
            <a:off x="7808700" y="4021658"/>
            <a:ext cx="1540151" cy="1152191"/>
          </a:xfrm>
          <a:prstGeom prst="rect">
            <a:avLst/>
          </a:prstGeom>
          <a:noFill/>
          <a:ln>
            <a:noFill/>
          </a:ln>
        </p:spPr>
      </p:pic>
      <p:pic>
        <p:nvPicPr>
          <p:cNvPr id="232" name="Google Shape;232;p36"/>
          <p:cNvPicPr preferRelativeResize="0"/>
          <p:nvPr/>
        </p:nvPicPr>
        <p:blipFill>
          <a:blip r:embed="rId4">
            <a:alphaModFix/>
          </a:blip>
          <a:stretch>
            <a:fillRect/>
          </a:stretch>
        </p:blipFill>
        <p:spPr>
          <a:xfrm>
            <a:off x="5296100" y="216000"/>
            <a:ext cx="2727200" cy="4705632"/>
          </a:xfrm>
          <a:prstGeom prst="rect">
            <a:avLst/>
          </a:prstGeom>
          <a:noFill/>
          <a:ln>
            <a:noFill/>
          </a:ln>
        </p:spPr>
      </p:pic>
      <p:pic>
        <p:nvPicPr>
          <p:cNvPr id="233" name="Google Shape;233;p36"/>
          <p:cNvPicPr preferRelativeResize="0"/>
          <p:nvPr/>
        </p:nvPicPr>
        <p:blipFill>
          <a:blip r:embed="rId5">
            <a:alphaModFix/>
          </a:blip>
          <a:stretch>
            <a:fillRect/>
          </a:stretch>
        </p:blipFill>
        <p:spPr>
          <a:xfrm>
            <a:off x="2489206" y="163375"/>
            <a:ext cx="2727194" cy="4744824"/>
          </a:xfrm>
          <a:prstGeom prst="rect">
            <a:avLst/>
          </a:prstGeom>
          <a:noFill/>
          <a:ln>
            <a:noFill/>
          </a:ln>
        </p:spPr>
      </p:pic>
      <p:sp>
        <p:nvSpPr>
          <p:cNvPr id="234" name="Google Shape;234;p36"/>
          <p:cNvSpPr txBox="1"/>
          <p:nvPr>
            <p:ph type="title"/>
          </p:nvPr>
        </p:nvSpPr>
        <p:spPr>
          <a:xfrm>
            <a:off x="311700" y="445025"/>
            <a:ext cx="239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Model Extensions - Lag Information on RMSE</a:t>
            </a:r>
            <a:endParaRPr>
              <a:solidFill>
                <a:srgbClr val="000000"/>
              </a:solidFill>
            </a:endParaRPr>
          </a:p>
        </p:txBody>
      </p:sp>
      <p:sp>
        <p:nvSpPr>
          <p:cNvPr id="235" name="Google Shape;235;p36"/>
          <p:cNvSpPr txBox="1"/>
          <p:nvPr>
            <p:ph idx="1" type="body"/>
          </p:nvPr>
        </p:nvSpPr>
        <p:spPr>
          <a:xfrm>
            <a:off x="2363500" y="4764600"/>
            <a:ext cx="2805600" cy="37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t>Lag_0 (Per prior slide)</a:t>
            </a:r>
            <a:endParaRPr b="1" sz="1200"/>
          </a:p>
        </p:txBody>
      </p:sp>
      <p:sp>
        <p:nvSpPr>
          <p:cNvPr id="236" name="Google Shape;236;p36"/>
          <p:cNvSpPr txBox="1"/>
          <p:nvPr>
            <p:ph idx="1" type="body"/>
          </p:nvPr>
        </p:nvSpPr>
        <p:spPr>
          <a:xfrm>
            <a:off x="5169100" y="4764600"/>
            <a:ext cx="2805600" cy="37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t>Lag_4</a:t>
            </a:r>
            <a:endParaRPr b="1" sz="1200"/>
          </a:p>
        </p:txBody>
      </p:sp>
      <p:sp>
        <p:nvSpPr>
          <p:cNvPr id="237" name="Google Shape;237;p36"/>
          <p:cNvSpPr txBox="1"/>
          <p:nvPr/>
        </p:nvSpPr>
        <p:spPr>
          <a:xfrm>
            <a:off x="4455950" y="4142150"/>
            <a:ext cx="6420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93C47D"/>
                </a:solidFill>
                <a:highlight>
                  <a:srgbClr val="FFFFFF"/>
                </a:highlight>
              </a:rPr>
              <a:t>✔</a:t>
            </a:r>
            <a:endParaRPr sz="2500">
              <a:solidFill>
                <a:srgbClr val="93C47D"/>
              </a:solidFill>
            </a:endParaRPr>
          </a:p>
        </p:txBody>
      </p:sp>
      <p:sp>
        <p:nvSpPr>
          <p:cNvPr id="238" name="Google Shape;238;p36"/>
          <p:cNvSpPr txBox="1"/>
          <p:nvPr/>
        </p:nvSpPr>
        <p:spPr>
          <a:xfrm>
            <a:off x="280625" y="2814525"/>
            <a:ext cx="2017500" cy="21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t>Lag_0 </a:t>
            </a:r>
            <a:r>
              <a:rPr lang="en" sz="1100"/>
              <a:t>represents using all of </a:t>
            </a:r>
            <a:r>
              <a:rPr b="1" lang="en" sz="1100"/>
              <a:t>yesterday and older </a:t>
            </a:r>
            <a:r>
              <a:rPr lang="en" sz="1100"/>
              <a:t>information in our model.</a:t>
            </a:r>
            <a:endParaRPr sz="1100"/>
          </a:p>
          <a:p>
            <a:pPr indent="0" lvl="0" marL="0" rtl="0" algn="l">
              <a:lnSpc>
                <a:spcPct val="115000"/>
              </a:lnSpc>
              <a:spcBef>
                <a:spcPts val="1600"/>
              </a:spcBef>
              <a:spcAft>
                <a:spcPts val="1600"/>
              </a:spcAft>
              <a:buNone/>
            </a:pPr>
            <a:r>
              <a:rPr b="1" lang="en" sz="1100"/>
              <a:t>Lag_4 </a:t>
            </a:r>
            <a:r>
              <a:rPr lang="en" sz="1100"/>
              <a:t>represents taking only information from </a:t>
            </a:r>
            <a:r>
              <a:rPr b="1" lang="en" sz="1100"/>
              <a:t>5 days ago and older.</a:t>
            </a:r>
            <a:endParaRPr b="1"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7"/>
          <p:cNvPicPr preferRelativeResize="0"/>
          <p:nvPr/>
        </p:nvPicPr>
        <p:blipFill>
          <a:blip r:embed="rId3">
            <a:alphaModFix/>
          </a:blip>
          <a:stretch>
            <a:fillRect/>
          </a:stretch>
        </p:blipFill>
        <p:spPr>
          <a:xfrm>
            <a:off x="7603850" y="3991308"/>
            <a:ext cx="1540151" cy="1152191"/>
          </a:xfrm>
          <a:prstGeom prst="rect">
            <a:avLst/>
          </a:prstGeom>
          <a:noFill/>
          <a:ln>
            <a:noFill/>
          </a:ln>
        </p:spPr>
      </p:pic>
      <p:sp>
        <p:nvSpPr>
          <p:cNvPr id="244" name="Google Shape;244;p37"/>
          <p:cNvSpPr txBox="1"/>
          <p:nvPr>
            <p:ph type="title"/>
          </p:nvPr>
        </p:nvSpPr>
        <p:spPr>
          <a:xfrm>
            <a:off x="311700" y="445025"/>
            <a:ext cx="2214600" cy="22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Model Extensions - Weather</a:t>
            </a:r>
            <a:br>
              <a:rPr lang="en">
                <a:solidFill>
                  <a:srgbClr val="000000"/>
                </a:solidFill>
              </a:rPr>
            </a:br>
            <a:r>
              <a:rPr lang="en">
                <a:solidFill>
                  <a:srgbClr val="000000"/>
                </a:solidFill>
              </a:rPr>
              <a:t>Information on RMSE</a:t>
            </a:r>
            <a:endParaRPr>
              <a:solidFill>
                <a:srgbClr val="000000"/>
              </a:solidFill>
            </a:endParaRPr>
          </a:p>
        </p:txBody>
      </p:sp>
      <p:sp>
        <p:nvSpPr>
          <p:cNvPr id="245" name="Google Shape;245;p37"/>
          <p:cNvSpPr txBox="1"/>
          <p:nvPr>
            <p:ph idx="1" type="body"/>
          </p:nvPr>
        </p:nvSpPr>
        <p:spPr>
          <a:xfrm>
            <a:off x="2363500" y="4764600"/>
            <a:ext cx="2805600" cy="37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t>Lag_0 (Per prior slide)</a:t>
            </a:r>
            <a:endParaRPr b="1" sz="1200"/>
          </a:p>
        </p:txBody>
      </p:sp>
      <p:sp>
        <p:nvSpPr>
          <p:cNvPr id="246" name="Google Shape;246;p37"/>
          <p:cNvSpPr txBox="1"/>
          <p:nvPr>
            <p:ph idx="1" type="body"/>
          </p:nvPr>
        </p:nvSpPr>
        <p:spPr>
          <a:xfrm>
            <a:off x="5169100" y="4764600"/>
            <a:ext cx="2805600" cy="37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200"/>
              <a:t>Lag_0 + Lagged Weather Features</a:t>
            </a:r>
            <a:endParaRPr b="1" sz="1200"/>
          </a:p>
        </p:txBody>
      </p:sp>
      <p:sp>
        <p:nvSpPr>
          <p:cNvPr id="247" name="Google Shape;247;p37"/>
          <p:cNvSpPr txBox="1"/>
          <p:nvPr/>
        </p:nvSpPr>
        <p:spPr>
          <a:xfrm>
            <a:off x="280625" y="2814525"/>
            <a:ext cx="2017500" cy="21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a:t>The intuition behind this addition was that weather could be an indicator for mobility, since people tend to spend more time outside in good weather.</a:t>
            </a:r>
            <a:br>
              <a:rPr lang="en" sz="1100"/>
            </a:br>
            <a:r>
              <a:rPr lang="en" sz="1100"/>
              <a:t>Adding past Wind/Temperature information does improve the model slightly!</a:t>
            </a:r>
            <a:endParaRPr sz="800"/>
          </a:p>
        </p:txBody>
      </p:sp>
      <p:pic>
        <p:nvPicPr>
          <p:cNvPr id="248" name="Google Shape;248;p37"/>
          <p:cNvPicPr preferRelativeResize="0"/>
          <p:nvPr/>
        </p:nvPicPr>
        <p:blipFill>
          <a:blip r:embed="rId4">
            <a:alphaModFix/>
          </a:blip>
          <a:stretch>
            <a:fillRect/>
          </a:stretch>
        </p:blipFill>
        <p:spPr>
          <a:xfrm>
            <a:off x="5225250" y="197850"/>
            <a:ext cx="2544725" cy="4472025"/>
          </a:xfrm>
          <a:prstGeom prst="rect">
            <a:avLst/>
          </a:prstGeom>
          <a:noFill/>
          <a:ln>
            <a:noFill/>
          </a:ln>
        </p:spPr>
      </p:pic>
      <p:pic>
        <p:nvPicPr>
          <p:cNvPr id="249" name="Google Shape;249;p37"/>
          <p:cNvPicPr preferRelativeResize="0"/>
          <p:nvPr/>
        </p:nvPicPr>
        <p:blipFill>
          <a:blip r:embed="rId5">
            <a:alphaModFix/>
          </a:blip>
          <a:stretch>
            <a:fillRect/>
          </a:stretch>
        </p:blipFill>
        <p:spPr>
          <a:xfrm>
            <a:off x="2625100" y="187950"/>
            <a:ext cx="2591300" cy="4508401"/>
          </a:xfrm>
          <a:prstGeom prst="rect">
            <a:avLst/>
          </a:prstGeom>
          <a:noFill/>
          <a:ln>
            <a:noFill/>
          </a:ln>
        </p:spPr>
      </p:pic>
      <p:sp>
        <p:nvSpPr>
          <p:cNvPr id="250" name="Google Shape;250;p37"/>
          <p:cNvSpPr txBox="1"/>
          <p:nvPr/>
        </p:nvSpPr>
        <p:spPr>
          <a:xfrm>
            <a:off x="7042875" y="3914550"/>
            <a:ext cx="642000" cy="5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93C47D"/>
                </a:solidFill>
                <a:highlight>
                  <a:srgbClr val="FFFFFF"/>
                </a:highlight>
              </a:rPr>
              <a:t>✔</a:t>
            </a:r>
            <a:endParaRPr sz="2500">
              <a:solidFill>
                <a:srgbClr val="93C47D"/>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8"/>
          <p:cNvPicPr preferRelativeResize="0"/>
          <p:nvPr/>
        </p:nvPicPr>
        <p:blipFill>
          <a:blip r:embed="rId3">
            <a:alphaModFix/>
          </a:blip>
          <a:stretch>
            <a:fillRect/>
          </a:stretch>
        </p:blipFill>
        <p:spPr>
          <a:xfrm>
            <a:off x="7603850" y="3991308"/>
            <a:ext cx="1540151" cy="1152191"/>
          </a:xfrm>
          <a:prstGeom prst="rect">
            <a:avLst/>
          </a:prstGeom>
          <a:noFill/>
          <a:ln>
            <a:noFill/>
          </a:ln>
        </p:spPr>
      </p:pic>
      <p:sp>
        <p:nvSpPr>
          <p:cNvPr id="256" name="Google Shape;25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Next Steps</a:t>
            </a:r>
            <a:endParaRPr>
              <a:solidFill>
                <a:srgbClr val="000000"/>
              </a:solidFill>
            </a:endParaRPr>
          </a:p>
        </p:txBody>
      </p:sp>
      <p:sp>
        <p:nvSpPr>
          <p:cNvPr id="257" name="Google Shape;257;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If data is available,</a:t>
            </a:r>
            <a:endParaRPr>
              <a:solidFill>
                <a:srgbClr val="000000"/>
              </a:solidFill>
            </a:endParaRPr>
          </a:p>
          <a:p>
            <a:pPr indent="-342900" lvl="0" marL="457200" rtl="0" algn="l">
              <a:spcBef>
                <a:spcPts val="1600"/>
              </a:spcBef>
              <a:spcAft>
                <a:spcPts val="0"/>
              </a:spcAft>
              <a:buClr>
                <a:srgbClr val="000000"/>
              </a:buClr>
              <a:buSzPts val="1800"/>
              <a:buChar char="●"/>
            </a:pPr>
            <a:r>
              <a:rPr lang="en">
                <a:solidFill>
                  <a:schemeClr val="dk1"/>
                </a:solidFill>
              </a:rPr>
              <a:t>Perform hyperparameter tuning, cross-evaluation, try alternative models, etc.</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Predict risk at city level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Predict risk at more specific locations (parks, restaurants, grocery stores, etc.)</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Predict risk at specific time intervals (e.g. hourly)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Expand to global countries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Find weather API that can accomodate more than 300 requests/month</a:t>
            </a:r>
            <a:endParaRPr>
              <a:solidFill>
                <a:srgbClr val="000000"/>
              </a:solidFill>
            </a:endParaRPr>
          </a:p>
          <a:p>
            <a:pPr indent="0" lvl="0" marL="0" rtl="0" algn="l">
              <a:spcBef>
                <a:spcPts val="1600"/>
              </a:spcBef>
              <a:spcAft>
                <a:spcPts val="0"/>
              </a:spcAft>
              <a:buNone/>
            </a:pPr>
            <a:r>
              <a:rPr lang="en">
                <a:solidFill>
                  <a:srgbClr val="000000"/>
                </a:solidFill>
              </a:rPr>
              <a:t>The mission of the Map </a:t>
            </a:r>
            <a:r>
              <a:rPr i="1" lang="en">
                <a:solidFill>
                  <a:srgbClr val="000000"/>
                </a:solidFill>
              </a:rPr>
              <a:t>My</a:t>
            </a:r>
            <a:r>
              <a:rPr lang="en">
                <a:solidFill>
                  <a:srgbClr val="000000"/>
                </a:solidFill>
              </a:rPr>
              <a:t> Risk app is to provide forecasted risk to help the user choose the least risk time and place.</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9"/>
          <p:cNvPicPr preferRelativeResize="0"/>
          <p:nvPr/>
        </p:nvPicPr>
        <p:blipFill>
          <a:blip r:embed="rId3">
            <a:alphaModFix/>
          </a:blip>
          <a:stretch>
            <a:fillRect/>
          </a:stretch>
        </p:blipFill>
        <p:spPr>
          <a:xfrm>
            <a:off x="719078" y="0"/>
            <a:ext cx="7705846" cy="5143502"/>
          </a:xfrm>
          <a:prstGeom prst="rect">
            <a:avLst/>
          </a:prstGeom>
          <a:noFill/>
          <a:ln>
            <a:noFill/>
          </a:ln>
        </p:spPr>
      </p:pic>
      <p:sp>
        <p:nvSpPr>
          <p:cNvPr id="263" name="Google Shape;263;p39"/>
          <p:cNvSpPr txBox="1"/>
          <p:nvPr/>
        </p:nvSpPr>
        <p:spPr>
          <a:xfrm>
            <a:off x="3710375" y="127950"/>
            <a:ext cx="4650000" cy="13734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700"/>
              <a:t>W</a:t>
            </a:r>
            <a:r>
              <a:rPr lang="en" sz="2700"/>
              <a:t>ith the Map </a:t>
            </a:r>
            <a:r>
              <a:rPr i="1" lang="en" sz="2700"/>
              <a:t>My</a:t>
            </a:r>
            <a:r>
              <a:rPr lang="en" sz="2700"/>
              <a:t> Risk App </a:t>
            </a:r>
            <a:endParaRPr sz="2700"/>
          </a:p>
          <a:p>
            <a:pPr indent="0" lvl="0" marL="0" rtl="0" algn="l">
              <a:spcBef>
                <a:spcPts val="0"/>
              </a:spcBef>
              <a:spcAft>
                <a:spcPts val="0"/>
              </a:spcAft>
              <a:buNone/>
            </a:pPr>
            <a:r>
              <a:rPr lang="en" sz="2700"/>
              <a:t>she knows where and when she should go</a:t>
            </a:r>
            <a:endParaRPr sz="2800"/>
          </a:p>
        </p:txBody>
      </p:sp>
      <p:pic>
        <p:nvPicPr>
          <p:cNvPr id="264" name="Google Shape;264;p39"/>
          <p:cNvPicPr preferRelativeResize="0"/>
          <p:nvPr/>
        </p:nvPicPr>
        <p:blipFill>
          <a:blip r:embed="rId4">
            <a:alphaModFix/>
          </a:blip>
          <a:stretch>
            <a:fillRect/>
          </a:stretch>
        </p:blipFill>
        <p:spPr>
          <a:xfrm>
            <a:off x="4819700" y="1669896"/>
            <a:ext cx="2371699" cy="1774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Information</a:t>
            </a:r>
            <a:endParaRPr>
              <a:solidFill>
                <a:srgbClr val="000000"/>
              </a:solidFill>
            </a:endParaRPr>
          </a:p>
        </p:txBody>
      </p:sp>
      <p:sp>
        <p:nvSpPr>
          <p:cNvPr id="270" name="Google Shape;270;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Problem Statement:</a:t>
            </a:r>
            <a:endParaRPr/>
          </a:p>
          <a:p>
            <a:pPr indent="0" lvl="0" marL="0" rtl="0" algn="l">
              <a:lnSpc>
                <a:spcPct val="115000"/>
              </a:lnSpc>
              <a:spcBef>
                <a:spcPts val="0"/>
              </a:spcBef>
              <a:spcAft>
                <a:spcPts val="0"/>
              </a:spcAft>
              <a:buNone/>
            </a:pPr>
            <a:r>
              <a:rPr lang="en" u="sng">
                <a:solidFill>
                  <a:schemeClr val="hlink"/>
                </a:solidFill>
                <a:hlinkClick r:id="rId3"/>
              </a:rPr>
              <a:t>https://drive.google.com/file/d/1NItAiXI_1PMn-ltVAlnxDIZ5Osq8dmRo/view?usp=sharing</a:t>
            </a:r>
            <a:endParaRPr/>
          </a:p>
          <a:p>
            <a:pPr indent="0" lvl="0" marL="0" rtl="0" algn="l">
              <a:spcBef>
                <a:spcPts val="1600"/>
              </a:spcBef>
              <a:spcAft>
                <a:spcPts val="0"/>
              </a:spcAft>
              <a:buNone/>
            </a:pPr>
            <a:r>
              <a:rPr lang="en"/>
              <a:t>Tableau Heat Map: </a:t>
            </a:r>
            <a:r>
              <a:rPr lang="en" u="sng">
                <a:solidFill>
                  <a:schemeClr val="hlink"/>
                </a:solidFill>
                <a:hlinkClick r:id="rId4"/>
              </a:rPr>
              <a:t>https://public.tableau.com/profile/hieu7907#!/vizhome/PredictedCOVID-19TransmissionRate/PredictedCOVID-19TransmissionRateRt</a:t>
            </a:r>
            <a:endParaRPr/>
          </a:p>
          <a:p>
            <a:pPr indent="0" lvl="0" marL="0" rtl="0" algn="l">
              <a:spcBef>
                <a:spcPts val="1600"/>
              </a:spcBef>
              <a:spcAft>
                <a:spcPts val="0"/>
              </a:spcAft>
              <a:buNone/>
            </a:pPr>
            <a:r>
              <a:rPr lang="en"/>
              <a:t>GitHub Repository: </a:t>
            </a:r>
            <a:r>
              <a:rPr lang="en" u="sng">
                <a:solidFill>
                  <a:schemeClr val="hlink"/>
                </a:solidFill>
                <a:hlinkClick r:id="rId5"/>
              </a:rPr>
              <a:t>https://github.com/sofiasikandar1/teamlovelace</a:t>
            </a:r>
            <a:endParaRPr/>
          </a:p>
          <a:p>
            <a:pPr indent="0" lvl="0" marL="0" rtl="0" algn="l">
              <a:spcBef>
                <a:spcPts val="1600"/>
              </a:spcBef>
              <a:spcAft>
                <a:spcPts val="1600"/>
              </a:spcAft>
              <a:buClr>
                <a:srgbClr val="000000"/>
              </a:buClr>
              <a:buSzPts val="1100"/>
              <a:buFont typeface="Arial"/>
              <a:buNone/>
            </a:pPr>
            <a:r>
              <a:t/>
            </a:r>
            <a:endParaRPr/>
          </a:p>
        </p:txBody>
      </p:sp>
      <p:pic>
        <p:nvPicPr>
          <p:cNvPr id="271" name="Google Shape;271;p40"/>
          <p:cNvPicPr preferRelativeResize="0"/>
          <p:nvPr/>
        </p:nvPicPr>
        <p:blipFill>
          <a:blip r:embed="rId6">
            <a:alphaModFix/>
          </a:blip>
          <a:stretch>
            <a:fillRect/>
          </a:stretch>
        </p:blipFill>
        <p:spPr>
          <a:xfrm>
            <a:off x="7603850" y="3991308"/>
            <a:ext cx="1540151" cy="115219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1"/>
          <p:cNvSpPr txBox="1"/>
          <p:nvPr>
            <p:ph type="title"/>
          </p:nvPr>
        </p:nvSpPr>
        <p:spPr>
          <a:xfrm>
            <a:off x="122500" y="1618050"/>
            <a:ext cx="418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Team 1 - Ada Lovelace </a:t>
            </a:r>
            <a:endParaRPr>
              <a:solidFill>
                <a:srgbClr val="000000"/>
              </a:solidFill>
            </a:endParaRPr>
          </a:p>
        </p:txBody>
      </p:sp>
      <p:pic>
        <p:nvPicPr>
          <p:cNvPr id="277" name="Google Shape;277;p41"/>
          <p:cNvPicPr preferRelativeResize="0"/>
          <p:nvPr/>
        </p:nvPicPr>
        <p:blipFill>
          <a:blip r:embed="rId3">
            <a:alphaModFix/>
          </a:blip>
          <a:stretch>
            <a:fillRect/>
          </a:stretch>
        </p:blipFill>
        <p:spPr>
          <a:xfrm>
            <a:off x="7603850" y="3991308"/>
            <a:ext cx="1540151" cy="1152191"/>
          </a:xfrm>
          <a:prstGeom prst="rect">
            <a:avLst/>
          </a:prstGeom>
          <a:noFill/>
          <a:ln>
            <a:noFill/>
          </a:ln>
        </p:spPr>
      </p:pic>
      <p:sp>
        <p:nvSpPr>
          <p:cNvPr id="278" name="Google Shape;278;p41"/>
          <p:cNvSpPr txBox="1"/>
          <p:nvPr/>
        </p:nvSpPr>
        <p:spPr>
          <a:xfrm>
            <a:off x="203975" y="2173900"/>
            <a:ext cx="61461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Photos and Biographies</a:t>
            </a:r>
            <a:endParaRPr/>
          </a:p>
        </p:txBody>
      </p:sp>
      <p:pic>
        <p:nvPicPr>
          <p:cNvPr id="279" name="Google Shape;279;p41"/>
          <p:cNvPicPr preferRelativeResize="0"/>
          <p:nvPr/>
        </p:nvPicPr>
        <p:blipFill rotWithShape="1">
          <a:blip r:embed="rId4">
            <a:alphaModFix/>
          </a:blip>
          <a:srcRect b="42039" l="0" r="0" t="14292"/>
          <a:stretch/>
        </p:blipFill>
        <p:spPr>
          <a:xfrm>
            <a:off x="4553125" y="427825"/>
            <a:ext cx="1728475" cy="1634404"/>
          </a:xfrm>
          <a:prstGeom prst="rect">
            <a:avLst/>
          </a:prstGeom>
          <a:noFill/>
          <a:ln>
            <a:noFill/>
          </a:ln>
        </p:spPr>
      </p:pic>
      <p:pic>
        <p:nvPicPr>
          <p:cNvPr id="280" name="Google Shape;280;p41"/>
          <p:cNvPicPr preferRelativeResize="0"/>
          <p:nvPr/>
        </p:nvPicPr>
        <p:blipFill rotWithShape="1">
          <a:blip r:embed="rId5">
            <a:alphaModFix/>
          </a:blip>
          <a:srcRect b="19988" l="0" r="0" t="8725"/>
          <a:stretch/>
        </p:blipFill>
        <p:spPr>
          <a:xfrm>
            <a:off x="6416600" y="784925"/>
            <a:ext cx="1728473" cy="1642909"/>
          </a:xfrm>
          <a:prstGeom prst="rect">
            <a:avLst/>
          </a:prstGeom>
          <a:noFill/>
          <a:ln>
            <a:noFill/>
          </a:ln>
        </p:spPr>
      </p:pic>
      <p:pic>
        <p:nvPicPr>
          <p:cNvPr id="281" name="Google Shape;281;p41"/>
          <p:cNvPicPr preferRelativeResize="0"/>
          <p:nvPr/>
        </p:nvPicPr>
        <p:blipFill>
          <a:blip r:embed="rId6">
            <a:alphaModFix/>
          </a:blip>
          <a:stretch>
            <a:fillRect/>
          </a:stretch>
        </p:blipFill>
        <p:spPr>
          <a:xfrm>
            <a:off x="4195875" y="2198850"/>
            <a:ext cx="1728485" cy="1722800"/>
          </a:xfrm>
          <a:prstGeom prst="rect">
            <a:avLst/>
          </a:prstGeom>
          <a:noFill/>
          <a:ln>
            <a:noFill/>
          </a:ln>
        </p:spPr>
      </p:pic>
      <p:pic>
        <p:nvPicPr>
          <p:cNvPr id="282" name="Google Shape;282;p41"/>
          <p:cNvPicPr preferRelativeResize="0"/>
          <p:nvPr/>
        </p:nvPicPr>
        <p:blipFill>
          <a:blip r:embed="rId7">
            <a:alphaModFix/>
          </a:blip>
          <a:stretch>
            <a:fillRect/>
          </a:stretch>
        </p:blipFill>
        <p:spPr>
          <a:xfrm>
            <a:off x="6032175" y="2510975"/>
            <a:ext cx="1685075" cy="1722801"/>
          </a:xfrm>
          <a:prstGeom prst="rect">
            <a:avLst/>
          </a:prstGeom>
          <a:noFill/>
          <a:ln>
            <a:noFill/>
          </a:ln>
        </p:spPr>
      </p:pic>
      <p:pic>
        <p:nvPicPr>
          <p:cNvPr id="283" name="Google Shape;283;p41"/>
          <p:cNvPicPr preferRelativeResize="0"/>
          <p:nvPr/>
        </p:nvPicPr>
        <p:blipFill>
          <a:blip r:embed="rId8">
            <a:alphaModFix/>
          </a:blip>
          <a:stretch>
            <a:fillRect/>
          </a:stretch>
        </p:blipFill>
        <p:spPr>
          <a:xfrm>
            <a:off x="2359575" y="2530625"/>
            <a:ext cx="1728475" cy="163959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2"/>
          <p:cNvPicPr preferRelativeResize="0"/>
          <p:nvPr/>
        </p:nvPicPr>
        <p:blipFill rotWithShape="1">
          <a:blip r:embed="rId3">
            <a:alphaModFix/>
          </a:blip>
          <a:srcRect b="18815" l="0" r="0" t="18821"/>
          <a:stretch/>
        </p:blipFill>
        <p:spPr>
          <a:xfrm>
            <a:off x="0" y="24"/>
            <a:ext cx="3808974" cy="5143450"/>
          </a:xfrm>
          <a:prstGeom prst="rect">
            <a:avLst/>
          </a:prstGeom>
          <a:noFill/>
          <a:ln>
            <a:noFill/>
          </a:ln>
        </p:spPr>
      </p:pic>
      <p:sp>
        <p:nvSpPr>
          <p:cNvPr id="289" name="Google Shape;289;p42"/>
          <p:cNvSpPr txBox="1"/>
          <p:nvPr>
            <p:ph type="ctrTitle"/>
          </p:nvPr>
        </p:nvSpPr>
        <p:spPr>
          <a:xfrm>
            <a:off x="5098550" y="0"/>
            <a:ext cx="3608700" cy="101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u="sng"/>
              <a:t>Sofia Sikandar</a:t>
            </a:r>
            <a:endParaRPr sz="3200" u="sng"/>
          </a:p>
        </p:txBody>
      </p:sp>
      <p:sp>
        <p:nvSpPr>
          <p:cNvPr id="290" name="Google Shape;290;p42"/>
          <p:cNvSpPr txBox="1"/>
          <p:nvPr/>
        </p:nvSpPr>
        <p:spPr>
          <a:xfrm>
            <a:off x="4732975" y="941750"/>
            <a:ext cx="3684600" cy="24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Sofia is hybrid of a Data Scientist and Software Developer at Booz Allen Hamilton, residing in the Washington DC Metro Area. In her undergraduate program, she studied Computational and Data Sciences and graduated in December 2019 and is now pursuing a Masters in Applied Information Technology.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4837825" y="312550"/>
            <a:ext cx="3363000" cy="63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Arias Hathaway</a:t>
            </a:r>
            <a:endParaRPr u="sng"/>
          </a:p>
        </p:txBody>
      </p:sp>
      <p:sp>
        <p:nvSpPr>
          <p:cNvPr id="296" name="Google Shape;296;p43"/>
          <p:cNvSpPr txBox="1"/>
          <p:nvPr/>
        </p:nvSpPr>
        <p:spPr>
          <a:xfrm>
            <a:off x="4656025" y="1017225"/>
            <a:ext cx="3726600" cy="21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Arias worked as an educator after graduating with a Masters degree in mathematics in 2016. In 2020 she transitioned from education to work as a biotech market research consultant with an emphasis on healthcare data. Arias looks forward to continuing her exploration of data research with more projects and hackathons.</a:t>
            </a:r>
            <a:endParaRPr/>
          </a:p>
        </p:txBody>
      </p:sp>
      <p:pic>
        <p:nvPicPr>
          <p:cNvPr id="297" name="Google Shape;297;p43"/>
          <p:cNvPicPr preferRelativeResize="0"/>
          <p:nvPr/>
        </p:nvPicPr>
        <p:blipFill>
          <a:blip r:embed="rId3">
            <a:alphaModFix/>
          </a:blip>
          <a:stretch>
            <a:fillRect/>
          </a:stretch>
        </p:blipFill>
        <p:spPr>
          <a:xfrm>
            <a:off x="0" y="0"/>
            <a:ext cx="3857626"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7"/>
          <p:cNvPicPr preferRelativeResize="0"/>
          <p:nvPr/>
        </p:nvPicPr>
        <p:blipFill>
          <a:blip r:embed="rId3">
            <a:alphaModFix/>
          </a:blip>
          <a:stretch>
            <a:fillRect/>
          </a:stretch>
        </p:blipFill>
        <p:spPr>
          <a:xfrm>
            <a:off x="2751287" y="2390000"/>
            <a:ext cx="3641424" cy="2783526"/>
          </a:xfrm>
          <a:prstGeom prst="rect">
            <a:avLst/>
          </a:prstGeom>
          <a:noFill/>
          <a:ln>
            <a:noFill/>
          </a:ln>
        </p:spPr>
      </p:pic>
      <p:sp>
        <p:nvSpPr>
          <p:cNvPr id="79" name="Google Shape;79;p17"/>
          <p:cNvSpPr txBox="1"/>
          <p:nvPr/>
        </p:nvSpPr>
        <p:spPr>
          <a:xfrm>
            <a:off x="2054013" y="403550"/>
            <a:ext cx="45543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t>Is it too risky to go there?</a:t>
            </a:r>
            <a:endParaRPr b="1" sz="2800"/>
          </a:p>
        </p:txBody>
      </p:sp>
      <p:sp>
        <p:nvSpPr>
          <p:cNvPr id="80" name="Google Shape;80;p17"/>
          <p:cNvSpPr/>
          <p:nvPr/>
        </p:nvSpPr>
        <p:spPr>
          <a:xfrm>
            <a:off x="5310400" y="1176900"/>
            <a:ext cx="2146800" cy="12897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Grocery Store</a:t>
            </a:r>
            <a:endParaRPr/>
          </a:p>
        </p:txBody>
      </p:sp>
      <p:sp>
        <p:nvSpPr>
          <p:cNvPr id="81" name="Google Shape;81;p17"/>
          <p:cNvSpPr/>
          <p:nvPr/>
        </p:nvSpPr>
        <p:spPr>
          <a:xfrm>
            <a:off x="6608325" y="2777225"/>
            <a:ext cx="2146800" cy="12897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Park</a:t>
            </a:r>
            <a:endParaRPr/>
          </a:p>
        </p:txBody>
      </p:sp>
      <p:sp>
        <p:nvSpPr>
          <p:cNvPr id="82" name="Google Shape;82;p17"/>
          <p:cNvSpPr/>
          <p:nvPr/>
        </p:nvSpPr>
        <p:spPr>
          <a:xfrm flipH="1">
            <a:off x="1365675" y="1213775"/>
            <a:ext cx="2146800" cy="12897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Retail</a:t>
            </a:r>
            <a:r>
              <a:rPr lang="en"/>
              <a:t> Store</a:t>
            </a:r>
            <a:endParaRPr/>
          </a:p>
        </p:txBody>
      </p:sp>
      <p:sp>
        <p:nvSpPr>
          <p:cNvPr id="83" name="Google Shape;83;p17"/>
          <p:cNvSpPr/>
          <p:nvPr/>
        </p:nvSpPr>
        <p:spPr>
          <a:xfrm flipH="1">
            <a:off x="350350" y="2959300"/>
            <a:ext cx="2146800" cy="12897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Transit Station</a:t>
            </a:r>
            <a:endParaRPr/>
          </a:p>
        </p:txBody>
      </p:sp>
      <p:pic>
        <p:nvPicPr>
          <p:cNvPr id="84" name="Google Shape;84;p17"/>
          <p:cNvPicPr preferRelativeResize="0"/>
          <p:nvPr/>
        </p:nvPicPr>
        <p:blipFill rotWithShape="1">
          <a:blip r:embed="rId4">
            <a:alphaModFix/>
          </a:blip>
          <a:srcRect b="-142068" l="104190" r="-276299" t="-30040"/>
          <a:stretch/>
        </p:blipFill>
        <p:spPr>
          <a:xfrm>
            <a:off x="2234045" y="0"/>
            <a:ext cx="4675909" cy="51434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5735125" y="277700"/>
            <a:ext cx="3097200" cy="8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Hieu Dinh</a:t>
            </a:r>
            <a:endParaRPr u="sng"/>
          </a:p>
        </p:txBody>
      </p:sp>
      <p:pic>
        <p:nvPicPr>
          <p:cNvPr id="303" name="Google Shape;303;p44"/>
          <p:cNvPicPr preferRelativeResize="0"/>
          <p:nvPr/>
        </p:nvPicPr>
        <p:blipFill>
          <a:blip r:embed="rId3">
            <a:alphaModFix/>
          </a:blip>
          <a:stretch>
            <a:fillRect/>
          </a:stretch>
        </p:blipFill>
        <p:spPr>
          <a:xfrm>
            <a:off x="-9400" y="0"/>
            <a:ext cx="3846287" cy="5143501"/>
          </a:xfrm>
          <a:prstGeom prst="rect">
            <a:avLst/>
          </a:prstGeom>
          <a:noFill/>
          <a:ln>
            <a:noFill/>
          </a:ln>
        </p:spPr>
      </p:pic>
      <p:sp>
        <p:nvSpPr>
          <p:cNvPr id="304" name="Google Shape;304;p44"/>
          <p:cNvSpPr txBox="1"/>
          <p:nvPr/>
        </p:nvSpPr>
        <p:spPr>
          <a:xfrm>
            <a:off x="4732975" y="941750"/>
            <a:ext cx="3684600" cy="24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Hieu has 9 years of experience as a Business Intelligence developer, data analyst, and data warehouse architect. She was formerly a software engineer with both a Bachelors and Masters in Management of Information Technology.  She is new to data science and excited to see how this field will shape her career path.</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5"/>
          <p:cNvSpPr txBox="1"/>
          <p:nvPr>
            <p:ph type="title"/>
          </p:nvPr>
        </p:nvSpPr>
        <p:spPr>
          <a:xfrm>
            <a:off x="4027850" y="410525"/>
            <a:ext cx="4804500" cy="60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Fiona Tan</a:t>
            </a:r>
            <a:endParaRPr u="sng"/>
          </a:p>
        </p:txBody>
      </p:sp>
      <p:sp>
        <p:nvSpPr>
          <p:cNvPr id="310" name="Google Shape;310;p45"/>
          <p:cNvSpPr txBox="1"/>
          <p:nvPr/>
        </p:nvSpPr>
        <p:spPr>
          <a:xfrm>
            <a:off x="4572000" y="1160275"/>
            <a:ext cx="4033500" cy="3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Fiona is passionate about bringing insights from data and empowering women through coding. She used to work as a Data Science Analyst in the retail industry in a multinational firm, spearheading data science projects related to automation and analytics. She obtained her BSc in Econometrics and Mathematical Economics with first class honours from the London School of Economics (LSE) and is currently pursuing a PhD in Data Science at the National </a:t>
            </a:r>
            <a:r>
              <a:rPr lang="en"/>
              <a:t>University</a:t>
            </a:r>
            <a:r>
              <a:rPr lang="en"/>
              <a:t> of Singapore (NUS), with a focus on Natural Language Processing. In her free time, she volunteers with the organisations SheLovesData and TechLadies in her community.</a:t>
            </a:r>
            <a:endParaRPr/>
          </a:p>
        </p:txBody>
      </p:sp>
      <p:pic>
        <p:nvPicPr>
          <p:cNvPr id="311" name="Google Shape;311;p45"/>
          <p:cNvPicPr preferRelativeResize="0"/>
          <p:nvPr/>
        </p:nvPicPr>
        <p:blipFill rotWithShape="1">
          <a:blip r:embed="rId3">
            <a:alphaModFix/>
          </a:blip>
          <a:srcRect b="41053" l="33996" r="20986" t="15165"/>
          <a:stretch/>
        </p:blipFill>
        <p:spPr>
          <a:xfrm>
            <a:off x="0" y="0"/>
            <a:ext cx="3966548"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6"/>
          <p:cNvSpPr txBox="1"/>
          <p:nvPr>
            <p:ph type="title"/>
          </p:nvPr>
        </p:nvSpPr>
        <p:spPr>
          <a:xfrm>
            <a:off x="4925550" y="404300"/>
            <a:ext cx="3326400" cy="6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Gabriela Trindade</a:t>
            </a:r>
            <a:endParaRPr u="sng"/>
          </a:p>
        </p:txBody>
      </p:sp>
      <p:sp>
        <p:nvSpPr>
          <p:cNvPr id="317" name="Google Shape;317;p46"/>
          <p:cNvSpPr txBox="1"/>
          <p:nvPr/>
        </p:nvSpPr>
        <p:spPr>
          <a:xfrm>
            <a:off x="4572000" y="1160275"/>
            <a:ext cx="4033500" cy="3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Gabriela worked as Requirements Analyst and researched on Requirements Engineering during her </a:t>
            </a:r>
            <a:r>
              <a:rPr lang="en"/>
              <a:t>undergraduate </a:t>
            </a:r>
            <a:r>
              <a:rPr lang="en">
                <a:solidFill>
                  <a:schemeClr val="dk1"/>
                </a:solidFill>
              </a:rPr>
              <a:t>program</a:t>
            </a:r>
            <a:r>
              <a:rPr lang="en"/>
              <a:t> and Master's degree in Computer Science. Recently, she has started her transition and is looking to start her career in Data Science. She likes to code in Python and solve mathematical problems. Occasionally, </a:t>
            </a:r>
            <a:r>
              <a:rPr lang="en"/>
              <a:t>Gabriela</a:t>
            </a:r>
            <a:r>
              <a:rPr lang="en"/>
              <a:t> writes on dev.to and contributes to open-source projects. At the moment, she is focusing on the study of Machine Learning</a:t>
            </a:r>
            <a:r>
              <a:rPr lang="en"/>
              <a:t>.</a:t>
            </a:r>
            <a:endParaRPr/>
          </a:p>
        </p:txBody>
      </p:sp>
      <p:pic>
        <p:nvPicPr>
          <p:cNvPr id="318" name="Google Shape;318;p46"/>
          <p:cNvPicPr preferRelativeResize="0"/>
          <p:nvPr/>
        </p:nvPicPr>
        <p:blipFill>
          <a:blip r:embed="rId3">
            <a:alphaModFix/>
          </a:blip>
          <a:stretch>
            <a:fillRect/>
          </a:stretch>
        </p:blipFill>
        <p:spPr>
          <a:xfrm>
            <a:off x="0" y="0"/>
            <a:ext cx="3726647" cy="51610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nvSpPr>
        <p:spPr>
          <a:xfrm>
            <a:off x="322125" y="249375"/>
            <a:ext cx="9005400" cy="31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Team Ada Lovelace has crafted a machine learning solution with a Mock Up for an Application called Map </a:t>
            </a:r>
            <a:r>
              <a:rPr i="1" lang="en" sz="2800"/>
              <a:t>My</a:t>
            </a:r>
            <a:r>
              <a:rPr lang="en" sz="2800"/>
              <a:t> Risk. Map </a:t>
            </a:r>
            <a:r>
              <a:rPr i="1" lang="en" sz="2800"/>
              <a:t>My</a:t>
            </a:r>
            <a:r>
              <a:rPr lang="en" sz="2800"/>
              <a:t> Risk instills predictability to battle the uncertainty COVID-19 has brought to the daily lives of residents in the United States.</a:t>
            </a:r>
            <a:endParaRPr sz="2800"/>
          </a:p>
          <a:p>
            <a:pPr indent="0" lvl="0" marL="0" rtl="0" algn="l">
              <a:spcBef>
                <a:spcPts val="0"/>
              </a:spcBef>
              <a:spcAft>
                <a:spcPts val="0"/>
              </a:spcAft>
              <a:buNone/>
            </a:pPr>
            <a:r>
              <a:t/>
            </a:r>
            <a:endParaRPr sz="2500"/>
          </a:p>
        </p:txBody>
      </p:sp>
      <p:pic>
        <p:nvPicPr>
          <p:cNvPr id="90" name="Google Shape;90;p18"/>
          <p:cNvPicPr preferRelativeResize="0"/>
          <p:nvPr/>
        </p:nvPicPr>
        <p:blipFill>
          <a:blip r:embed="rId3">
            <a:alphaModFix/>
          </a:blip>
          <a:stretch>
            <a:fillRect/>
          </a:stretch>
        </p:blipFill>
        <p:spPr>
          <a:xfrm>
            <a:off x="1737775" y="2898825"/>
            <a:ext cx="2244675" cy="2244675"/>
          </a:xfrm>
          <a:prstGeom prst="rect">
            <a:avLst/>
          </a:prstGeom>
          <a:noFill/>
          <a:ln>
            <a:noFill/>
          </a:ln>
          <a:effectLst>
            <a:outerShdw blurRad="57150" rotWithShape="0" algn="bl" dir="5400000" dist="19050">
              <a:srgbClr val="000000">
                <a:alpha val="50000"/>
              </a:srgbClr>
            </a:outerShdw>
          </a:effectLst>
        </p:spPr>
      </p:pic>
      <p:pic>
        <p:nvPicPr>
          <p:cNvPr id="91" name="Google Shape;91;p18"/>
          <p:cNvPicPr preferRelativeResize="0"/>
          <p:nvPr/>
        </p:nvPicPr>
        <p:blipFill>
          <a:blip r:embed="rId4">
            <a:alphaModFix/>
          </a:blip>
          <a:stretch>
            <a:fillRect/>
          </a:stretch>
        </p:blipFill>
        <p:spPr>
          <a:xfrm>
            <a:off x="4413825" y="3191195"/>
            <a:ext cx="2456860" cy="1838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9"/>
          <p:cNvPicPr preferRelativeResize="0"/>
          <p:nvPr/>
        </p:nvPicPr>
        <p:blipFill rotWithShape="1">
          <a:blip r:embed="rId3">
            <a:alphaModFix/>
          </a:blip>
          <a:srcRect b="0" l="10000" r="10000" t="0"/>
          <a:stretch/>
        </p:blipFill>
        <p:spPr>
          <a:xfrm>
            <a:off x="0" y="1315925"/>
            <a:ext cx="3343279" cy="2507478"/>
          </a:xfrm>
          <a:prstGeom prst="rect">
            <a:avLst/>
          </a:prstGeom>
          <a:noFill/>
          <a:ln>
            <a:noFill/>
          </a:ln>
        </p:spPr>
      </p:pic>
      <p:sp>
        <p:nvSpPr>
          <p:cNvPr id="97" name="Google Shape;97;p19"/>
          <p:cNvSpPr txBox="1"/>
          <p:nvPr>
            <p:ph type="ctrTitle"/>
          </p:nvPr>
        </p:nvSpPr>
        <p:spPr>
          <a:xfrm>
            <a:off x="3562350" y="1392125"/>
            <a:ext cx="4781700" cy="25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 </a:t>
            </a:r>
            <a:r>
              <a:rPr i="1" lang="en"/>
              <a:t>My</a:t>
            </a:r>
            <a:r>
              <a:rPr lang="en"/>
              <a:t> Risk on the Frontend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0"/>
          <p:cNvPicPr preferRelativeResize="0"/>
          <p:nvPr/>
        </p:nvPicPr>
        <p:blipFill>
          <a:blip r:embed="rId3">
            <a:alphaModFix/>
          </a:blip>
          <a:stretch>
            <a:fillRect/>
          </a:stretch>
        </p:blipFill>
        <p:spPr>
          <a:xfrm>
            <a:off x="5209894" y="0"/>
            <a:ext cx="3154413" cy="5143501"/>
          </a:xfrm>
          <a:prstGeom prst="rect">
            <a:avLst/>
          </a:prstGeom>
          <a:noFill/>
          <a:ln>
            <a:noFill/>
          </a:ln>
        </p:spPr>
      </p:pic>
      <p:sp>
        <p:nvSpPr>
          <p:cNvPr id="103" name="Google Shape;103;p20"/>
          <p:cNvSpPr txBox="1"/>
          <p:nvPr>
            <p:ph type="title"/>
          </p:nvPr>
        </p:nvSpPr>
        <p:spPr>
          <a:xfrm>
            <a:off x="351275" y="2245350"/>
            <a:ext cx="4858500" cy="168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Upon launching, Map </a:t>
            </a:r>
            <a:r>
              <a:rPr i="1" lang="en">
                <a:solidFill>
                  <a:srgbClr val="000000"/>
                </a:solidFill>
              </a:rPr>
              <a:t>My</a:t>
            </a:r>
            <a:r>
              <a:rPr lang="en">
                <a:solidFill>
                  <a:srgbClr val="000000"/>
                </a:solidFill>
              </a:rPr>
              <a:t> Risk greets and prompts you to enter in your state. The Application is best used before leaving your home. United States residents can be informed of the risk of infection in their state. </a:t>
            </a:r>
            <a:endParaRPr>
              <a:solidFill>
                <a:srgbClr val="000000"/>
              </a:solidFill>
            </a:endParaRPr>
          </a:p>
        </p:txBody>
      </p:sp>
      <p:pic>
        <p:nvPicPr>
          <p:cNvPr id="104" name="Google Shape;104;p20"/>
          <p:cNvPicPr preferRelativeResize="0"/>
          <p:nvPr/>
        </p:nvPicPr>
        <p:blipFill>
          <a:blip r:embed="rId4">
            <a:alphaModFix/>
          </a:blip>
          <a:stretch>
            <a:fillRect/>
          </a:stretch>
        </p:blipFill>
        <p:spPr>
          <a:xfrm>
            <a:off x="8020116" y="4302725"/>
            <a:ext cx="1123882" cy="8407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457575" y="678600"/>
            <a:ext cx="4858500" cy="317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When a user enters in their state, Map </a:t>
            </a:r>
            <a:r>
              <a:rPr i="1" lang="en">
                <a:solidFill>
                  <a:srgbClr val="000000"/>
                </a:solidFill>
              </a:rPr>
              <a:t>My</a:t>
            </a:r>
            <a:r>
              <a:rPr lang="en">
                <a:solidFill>
                  <a:srgbClr val="000000"/>
                </a:solidFill>
              </a:rPr>
              <a:t> Risk provides the current total cases, new cases and </a:t>
            </a:r>
            <a:r>
              <a:rPr lang="en"/>
              <a:t>R</a:t>
            </a:r>
            <a:r>
              <a:rPr baseline="-25000" lang="en" sz="2200"/>
              <a:t>t</a:t>
            </a:r>
            <a:r>
              <a:rPr lang="en"/>
              <a:t> value (rate of transmission of the virus) in the specified state, </a:t>
            </a:r>
            <a:r>
              <a:rPr lang="en">
                <a:solidFill>
                  <a:srgbClr val="000000"/>
                </a:solidFill>
              </a:rPr>
              <a:t>t</a:t>
            </a:r>
            <a:r>
              <a:rPr lang="en">
                <a:solidFill>
                  <a:srgbClr val="000000"/>
                </a:solidFill>
              </a:rPr>
              <a:t>he weekly forecast of transmission rates and new cases*, and the nationwide summary</a:t>
            </a:r>
            <a:endParaRPr>
              <a:solidFill>
                <a:srgbClr val="000000"/>
              </a:solidFill>
            </a:endParaRPr>
          </a:p>
        </p:txBody>
      </p:sp>
      <p:sp>
        <p:nvSpPr>
          <p:cNvPr id="110" name="Google Shape;110;p21"/>
          <p:cNvSpPr txBox="1"/>
          <p:nvPr/>
        </p:nvSpPr>
        <p:spPr>
          <a:xfrm>
            <a:off x="457575" y="4498675"/>
            <a:ext cx="45594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*Only transmission rate is forecasted by our model.  Forecasted new cases can be pulled from another existing model.</a:t>
            </a:r>
            <a:endParaRPr sz="900"/>
          </a:p>
        </p:txBody>
      </p:sp>
      <p:pic>
        <p:nvPicPr>
          <p:cNvPr id="111" name="Google Shape;111;p21"/>
          <p:cNvPicPr preferRelativeResize="0"/>
          <p:nvPr/>
        </p:nvPicPr>
        <p:blipFill>
          <a:blip r:embed="rId3">
            <a:alphaModFix/>
          </a:blip>
          <a:stretch>
            <a:fillRect/>
          </a:stretch>
        </p:blipFill>
        <p:spPr>
          <a:xfrm>
            <a:off x="8020116" y="4302725"/>
            <a:ext cx="1123882" cy="840776"/>
          </a:xfrm>
          <a:prstGeom prst="rect">
            <a:avLst/>
          </a:prstGeom>
          <a:noFill/>
          <a:ln>
            <a:noFill/>
          </a:ln>
        </p:spPr>
      </p:pic>
      <p:pic>
        <p:nvPicPr>
          <p:cNvPr id="112" name="Google Shape;112;p21"/>
          <p:cNvPicPr preferRelativeResize="0"/>
          <p:nvPr/>
        </p:nvPicPr>
        <p:blipFill rotWithShape="1">
          <a:blip r:embed="rId4">
            <a:alphaModFix/>
          </a:blip>
          <a:srcRect b="11807" l="33463" r="34636" t="4335"/>
          <a:stretch/>
        </p:blipFill>
        <p:spPr>
          <a:xfrm>
            <a:off x="5483975" y="71675"/>
            <a:ext cx="2536150" cy="5000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2"/>
          <p:cNvPicPr preferRelativeResize="0"/>
          <p:nvPr/>
        </p:nvPicPr>
        <p:blipFill>
          <a:blip r:embed="rId3">
            <a:alphaModFix/>
          </a:blip>
          <a:stretch>
            <a:fillRect/>
          </a:stretch>
        </p:blipFill>
        <p:spPr>
          <a:xfrm>
            <a:off x="8020116" y="4302725"/>
            <a:ext cx="1123882" cy="840776"/>
          </a:xfrm>
          <a:prstGeom prst="rect">
            <a:avLst/>
          </a:prstGeom>
          <a:noFill/>
          <a:ln>
            <a:noFill/>
          </a:ln>
        </p:spPr>
      </p:pic>
      <p:sp>
        <p:nvSpPr>
          <p:cNvPr id="118" name="Google Shape;118;p22"/>
          <p:cNvSpPr txBox="1"/>
          <p:nvPr>
            <p:ph type="title"/>
          </p:nvPr>
        </p:nvSpPr>
        <p:spPr>
          <a:xfrm>
            <a:off x="336300" y="1014775"/>
            <a:ext cx="4843800" cy="359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Upon clicking on the question-mark icon, Map </a:t>
            </a:r>
            <a:r>
              <a:rPr i="1" lang="en">
                <a:solidFill>
                  <a:srgbClr val="000000"/>
                </a:solidFill>
              </a:rPr>
              <a:t>My</a:t>
            </a:r>
            <a:r>
              <a:rPr lang="en">
                <a:solidFill>
                  <a:srgbClr val="000000"/>
                </a:solidFill>
              </a:rPr>
              <a:t> Risk </a:t>
            </a:r>
            <a:r>
              <a:rPr lang="en">
                <a:solidFill>
                  <a:srgbClr val="000000"/>
                </a:solidFill>
              </a:rPr>
              <a:t>gives users a baseline </a:t>
            </a:r>
            <a:r>
              <a:rPr lang="en">
                <a:solidFill>
                  <a:srgbClr val="000000"/>
                </a:solidFill>
              </a:rPr>
              <a:t>understanding of the rate of transmission (</a:t>
            </a:r>
            <a:r>
              <a:rPr lang="en"/>
              <a:t>R</a:t>
            </a:r>
            <a:r>
              <a:rPr baseline="-25000" lang="en"/>
              <a:t>t</a:t>
            </a:r>
            <a:r>
              <a:rPr lang="en">
                <a:solidFill>
                  <a:srgbClr val="000000"/>
                </a:solidFill>
              </a:rPr>
              <a:t>). Additionally, the application informs users of its </a:t>
            </a:r>
            <a:r>
              <a:rPr lang="en">
                <a:solidFill>
                  <a:srgbClr val="000000"/>
                </a:solidFill>
              </a:rPr>
              <a:t>significance. </a:t>
            </a:r>
            <a:r>
              <a:rPr lang="en"/>
              <a:t>Our machine learning model predicts the rate of transmission (R</a:t>
            </a:r>
            <a:r>
              <a:rPr baseline="-25000" lang="en"/>
              <a:t>t</a:t>
            </a:r>
            <a:r>
              <a:rPr lang="en"/>
              <a:t>) within the inputted state at the time the user accesses the application. </a:t>
            </a:r>
            <a:endParaRPr>
              <a:solidFill>
                <a:srgbClr val="000000"/>
              </a:solidFill>
            </a:endParaRPr>
          </a:p>
        </p:txBody>
      </p:sp>
      <p:pic>
        <p:nvPicPr>
          <p:cNvPr id="119" name="Google Shape;119;p22"/>
          <p:cNvPicPr preferRelativeResize="0"/>
          <p:nvPr/>
        </p:nvPicPr>
        <p:blipFill rotWithShape="1">
          <a:blip r:embed="rId4">
            <a:alphaModFix/>
          </a:blip>
          <a:srcRect b="11845" l="33503" r="34637" t="3844"/>
          <a:stretch/>
        </p:blipFill>
        <p:spPr>
          <a:xfrm>
            <a:off x="5570650" y="63825"/>
            <a:ext cx="2527250" cy="5015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ctrTitle"/>
          </p:nvPr>
        </p:nvSpPr>
        <p:spPr>
          <a:xfrm>
            <a:off x="3562350" y="1392125"/>
            <a:ext cx="4781700" cy="25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 </a:t>
            </a:r>
            <a:r>
              <a:rPr i="1" lang="en"/>
              <a:t>My</a:t>
            </a:r>
            <a:r>
              <a:rPr lang="en"/>
              <a:t> Risk on the Backend</a:t>
            </a:r>
            <a:endParaRPr/>
          </a:p>
        </p:txBody>
      </p:sp>
      <p:pic>
        <p:nvPicPr>
          <p:cNvPr id="125" name="Google Shape;125;p23"/>
          <p:cNvPicPr preferRelativeResize="0"/>
          <p:nvPr/>
        </p:nvPicPr>
        <p:blipFill>
          <a:blip r:embed="rId3">
            <a:alphaModFix/>
          </a:blip>
          <a:stretch>
            <a:fillRect/>
          </a:stretch>
        </p:blipFill>
        <p:spPr>
          <a:xfrm>
            <a:off x="191975" y="1072300"/>
            <a:ext cx="3257551" cy="2171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